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78" r:id="rId2"/>
    <p:sldId id="379" r:id="rId3"/>
    <p:sldId id="559" r:id="rId4"/>
    <p:sldId id="513" r:id="rId5"/>
    <p:sldId id="381" r:id="rId6"/>
    <p:sldId id="501" r:id="rId7"/>
    <p:sldId id="351" r:id="rId8"/>
    <p:sldId id="565" r:id="rId9"/>
    <p:sldId id="338" r:id="rId10"/>
    <p:sldId id="292" r:id="rId11"/>
    <p:sldId id="319" r:id="rId12"/>
    <p:sldId id="336" r:id="rId13"/>
    <p:sldId id="317" r:id="rId14"/>
    <p:sldId id="369" r:id="rId15"/>
    <p:sldId id="472" r:id="rId16"/>
    <p:sldId id="333" r:id="rId17"/>
    <p:sldId id="334" r:id="rId18"/>
    <p:sldId id="504" r:id="rId19"/>
    <p:sldId id="337" r:id="rId20"/>
    <p:sldId id="306" r:id="rId21"/>
    <p:sldId id="276" r:id="rId22"/>
    <p:sldId id="345" r:id="rId23"/>
    <p:sldId id="388" r:id="rId24"/>
    <p:sldId id="460" r:id="rId25"/>
    <p:sldId id="393" r:id="rId26"/>
    <p:sldId id="514" r:id="rId27"/>
    <p:sldId id="515" r:id="rId28"/>
    <p:sldId id="516" r:id="rId29"/>
    <p:sldId id="517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32" r:id="rId39"/>
    <p:sldId id="536" r:id="rId40"/>
    <p:sldId id="538" r:id="rId41"/>
    <p:sldId id="539" r:id="rId42"/>
    <p:sldId id="542" r:id="rId43"/>
    <p:sldId id="545" r:id="rId44"/>
    <p:sldId id="548" r:id="rId45"/>
    <p:sldId id="549" r:id="rId46"/>
    <p:sldId id="552" r:id="rId47"/>
    <p:sldId id="553" r:id="rId48"/>
    <p:sldId id="555" r:id="rId49"/>
    <p:sldId id="556" r:id="rId50"/>
    <p:sldId id="389" r:id="rId51"/>
    <p:sldId id="462" r:id="rId52"/>
    <p:sldId id="502" r:id="rId53"/>
    <p:sldId id="438" r:id="rId54"/>
    <p:sldId id="439" r:id="rId55"/>
    <p:sldId id="503" r:id="rId56"/>
    <p:sldId id="463" r:id="rId57"/>
    <p:sldId id="509" r:id="rId58"/>
    <p:sldId id="506" r:id="rId59"/>
    <p:sldId id="386" r:id="rId60"/>
    <p:sldId id="567" r:id="rId61"/>
    <p:sldId id="387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67" autoAdjust="0"/>
  </p:normalViewPr>
  <p:slideViewPr>
    <p:cSldViewPr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C855-C0D3-4526-86E2-BCEF40301647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B30-5F61-48B4-95C0-0043D177B1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474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53DC-F667-4275-88F0-A30AA2DF1F45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975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94145C-084A-47BC-A7AB-7DD443C94918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D0ECEF-1274-4F8B-9C9F-0027955F83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B27C-4BE8-4AE8-9878-3672F5D61E0B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B3BC-72B1-4DF7-81C3-B0663EC156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7DB0-5735-4FEB-9A61-0A8FBE421D93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DF5A-2DA3-4C25-B5C6-25703563EE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0D8A-D27A-4F08-9BD9-739349682E14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48E5-893F-40A7-96E4-FE5F8C4731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E0C88-7E4E-4F12-BD73-8071503E79C2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37949-0824-4718-AFEB-E3AF194E8E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1E2F8-96D3-42DC-BE5F-AC3351EF6222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FDAB74-076B-46CF-B5AB-CE36761EA7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3B579A-A169-4AB0-B46B-E01C12AFB57E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274BA-BC11-44EE-BEA5-7EF15090F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AB7FA9-8CAC-4E16-A3D2-928705D7C4D2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94134-3CD0-4DBA-86CF-B65945DE1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B892-0DB5-4CA7-9CF3-0DD8C992AE62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2C1D-CFB8-441B-A490-80B34BA4E7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456B0-1351-4D11-8DB6-EADAD7FF1357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081A6E-7607-4359-A785-0311C3A350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C14657-C89F-4ACB-B235-17AEB9907326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40E924-07E2-4F92-AAEA-AE96A75AF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75B6C18-F677-4244-BE5E-56C90D03D8C8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4B3508-167A-4708-AF6A-3064EC8453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pac.ufrn.br/" TargetMode="External"/><Relationship Id="rId2" Type="http://schemas.openxmlformats.org/officeDocument/2006/relationships/hyperlink" Target="http://www.sigaa.ufrn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unifap.br/farmacia" TargetMode="External"/><Relationship Id="rId4" Type="http://schemas.openxmlformats.org/officeDocument/2006/relationships/hyperlink" Target="http://www.sigrh.ufrn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gaa.unifap.br/sigaa/public/home.js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igaa.unifap.br/sigaa/public/docente/portal.jsf?siape=20279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ipac.unifap.b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sigrh.unifap.b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313487"/>
            <a:ext cx="7772400" cy="182976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Sistemas </a:t>
            </a:r>
            <a:r>
              <a:rPr lang="en-US" dirty="0" err="1" smtClean="0"/>
              <a:t>Institucionais</a:t>
            </a:r>
            <a:r>
              <a:rPr lang="en-US" dirty="0" smtClean="0"/>
              <a:t> </a:t>
            </a:r>
            <a:r>
              <a:rPr lang="en-US" dirty="0" err="1" smtClean="0"/>
              <a:t>Integrados</a:t>
            </a:r>
            <a:r>
              <a:rPr lang="en-US" dirty="0" smtClean="0"/>
              <a:t> SIG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990656" cy="1401569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Marcos Albuquerque</a:t>
            </a:r>
            <a:endParaRPr lang="pt-BR" sz="2800" dirty="0" smtClean="0"/>
          </a:p>
          <a:p>
            <a:r>
              <a:rPr lang="pt-BR" dirty="0" smtClean="0"/>
              <a:t>Secretário do Curso de Farmácia CCFARM/UNIFAP</a:t>
            </a:r>
            <a:endParaRPr lang="pt-BR" dirty="0"/>
          </a:p>
        </p:txBody>
      </p:sp>
      <p:pic>
        <p:nvPicPr>
          <p:cNvPr id="67586" name="Picture 2" descr="http://www.unifap.br/public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952328" cy="974414"/>
          </a:xfrm>
          <a:prstGeom prst="rect">
            <a:avLst/>
          </a:prstGeom>
          <a:noFill/>
        </p:spPr>
      </p:pic>
      <p:pic>
        <p:nvPicPr>
          <p:cNvPr id="7" name="Imagem 6" descr="http://3.bp.blogspot.com/-wp_6Q-tBlRk/TZiCoszKdJI/AAAAAAAAAGw/OCYaQ9XEecQ/s400/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1675469" cy="14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Unifa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19237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4"/>
                </a:solidFill>
              </a:rPr>
              <a:t>S</a:t>
            </a:r>
            <a:r>
              <a:rPr lang="en-US" sz="3200" dirty="0" err="1" smtClean="0"/>
              <a:t>istema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I</a:t>
            </a:r>
            <a:r>
              <a:rPr lang="en-US" sz="3200" dirty="0" err="1" smtClean="0"/>
              <a:t>ntegrado</a:t>
            </a:r>
            <a:r>
              <a:rPr lang="en-US" sz="3200" dirty="0" smtClean="0"/>
              <a:t> de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  </a:t>
            </a:r>
            <a:r>
              <a:rPr lang="en-US" sz="3200" b="1" dirty="0" err="1" smtClean="0">
                <a:solidFill>
                  <a:schemeClr val="accent4"/>
                </a:solidFill>
              </a:rPr>
              <a:t>G</a:t>
            </a:r>
            <a:r>
              <a:rPr lang="en-US" sz="3200" dirty="0" err="1" smtClean="0"/>
              <a:t>estão</a:t>
            </a:r>
            <a:r>
              <a:rPr lang="en-US" sz="3200" dirty="0" smtClean="0"/>
              <a:t> de </a:t>
            </a:r>
            <a:r>
              <a:rPr lang="en-US" sz="3200" b="1" dirty="0" err="1" smtClean="0">
                <a:solidFill>
                  <a:schemeClr val="accent4"/>
                </a:solidFill>
              </a:rPr>
              <a:t>A</a:t>
            </a:r>
            <a:r>
              <a:rPr lang="en-US" sz="3200" dirty="0" err="1" smtClean="0"/>
              <a:t>tividades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A</a:t>
            </a:r>
            <a:r>
              <a:rPr lang="en-US" sz="3200" dirty="0" err="1" smtClean="0"/>
              <a:t>cadêmicas</a:t>
            </a:r>
            <a:endParaRPr lang="en-US" i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SIGAA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23528" y="2996952"/>
            <a:ext cx="5519536" cy="22145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Calibri" pitchFamily="34" charset="0"/>
              </a:rPr>
              <a:t>Infantil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Graduação</a:t>
            </a:r>
            <a:r>
              <a:rPr lang="en-US" sz="2000" dirty="0" smtClean="0">
                <a:latin typeface="Calibri" pitchFamily="34" charset="0"/>
              </a:rPr>
              <a:t>, Pós-Graduação, Pesquisa, Extensão, </a:t>
            </a:r>
            <a:r>
              <a:rPr lang="en-US" sz="2000" dirty="0" err="1" smtClean="0">
                <a:latin typeface="Calibri" pitchFamily="34" charset="0"/>
              </a:rPr>
              <a:t>Monitoria</a:t>
            </a:r>
            <a:r>
              <a:rPr lang="en-US" sz="2000" dirty="0" smtClean="0">
                <a:latin typeface="Calibri" pitchFamily="34" charset="0"/>
              </a:rPr>
              <a:t>,  </a:t>
            </a:r>
            <a:r>
              <a:rPr lang="en-US" sz="2000" dirty="0" err="1" smtClean="0">
                <a:latin typeface="Calibri" pitchFamily="34" charset="0"/>
              </a:rPr>
              <a:t>EaD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Produção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</a:rPr>
              <a:t>Intelectual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Bibliotecas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Apoio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Estudante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Avaliação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Docente</a:t>
            </a:r>
            <a:r>
              <a:rPr lang="en-US" sz="2000" dirty="0" smtClean="0">
                <a:latin typeface="Calibri" pitchFamily="34" charset="0"/>
              </a:rPr>
              <a:t>, etc.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5301208"/>
            <a:ext cx="4790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4"/>
                </a:solidFill>
                <a:latin typeface="Calibri" pitchFamily="34" charset="0"/>
              </a:rPr>
              <a:t>https://</a:t>
            </a:r>
            <a:r>
              <a:rPr lang="en-US" sz="3600" b="1" i="1" dirty="0" smtClean="0">
                <a:solidFill>
                  <a:schemeClr val="accent4"/>
                </a:solidFill>
                <a:latin typeface="Calibri" pitchFamily="34" charset="0"/>
              </a:rPr>
              <a:t>sigaa.unifap.br/</a:t>
            </a:r>
            <a:endParaRPr lang="pt-BR" sz="36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530294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Implantado desde </a:t>
            </a:r>
            <a:r>
              <a:rPr lang="pt-BR" dirty="0" smtClean="0"/>
              <a:t>Dez/2016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Módulos</a:t>
            </a:r>
            <a:r>
              <a:rPr lang="en-US" dirty="0" smtClean="0"/>
              <a:t> do SIGAA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63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Módulos</a:t>
            </a:r>
            <a:r>
              <a:rPr lang="en-US" dirty="0" smtClean="0"/>
              <a:t> do SIGAA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0254" y="1357298"/>
            <a:ext cx="8858250" cy="4214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143109" y="4429135"/>
            <a:ext cx="1500198" cy="5715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Calibri" pitchFamily="34" charset="0"/>
              </a:rPr>
              <a:t>Stricto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Sensu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1071538" y="3500438"/>
            <a:ext cx="1928826" cy="50006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Calibri" pitchFamily="34" charset="0"/>
              </a:rPr>
              <a:t>Pós</a:t>
            </a:r>
            <a:r>
              <a:rPr lang="en-US" sz="1400" b="1" dirty="0">
                <a:latin typeface="Calibri" pitchFamily="34" charset="0"/>
              </a:rPr>
              <a:t>-Graduação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2000250" y="2617786"/>
            <a:ext cx="1357313" cy="3571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Calibri" pitchFamily="34" charset="0"/>
              </a:rPr>
              <a:t>Ensino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500035" y="4429135"/>
            <a:ext cx="1357322" cy="5715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Calibri" pitchFamily="34" charset="0"/>
              </a:rPr>
              <a:t>Lato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Sensu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3851920" y="2857498"/>
            <a:ext cx="1214437" cy="5715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Calibri" pitchFamily="34" charset="0"/>
              </a:rPr>
              <a:t>OUTROS</a:t>
            </a:r>
            <a:endParaRPr lang="pt-BR" sz="1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451055" y="2424783"/>
            <a:ext cx="1143000" cy="428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Turma</a:t>
            </a:r>
            <a:r>
              <a:rPr lang="en-US" sz="1400" dirty="0">
                <a:latin typeface="Calibri" pitchFamily="34" charset="0"/>
              </a:rPr>
              <a:t> Virtual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6679058" y="2357430"/>
            <a:ext cx="1428750" cy="4286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Calibri" pitchFamily="34" charset="0"/>
              </a:rPr>
              <a:t>Projetos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3357554" y="3571876"/>
            <a:ext cx="1285875" cy="3571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Infantil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45" name="Conector reto 44"/>
          <p:cNvCxnSpPr>
            <a:stCxn id="39" idx="4"/>
            <a:endCxn id="38" idx="0"/>
          </p:cNvCxnSpPr>
          <p:nvPr/>
        </p:nvCxnSpPr>
        <p:spPr>
          <a:xfrm rot="5400000">
            <a:off x="2094697" y="2916227"/>
            <a:ext cx="525465" cy="642956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38" idx="4"/>
            <a:endCxn id="37" idx="0"/>
          </p:cNvCxnSpPr>
          <p:nvPr/>
        </p:nvCxnSpPr>
        <p:spPr>
          <a:xfrm rot="16200000" flipH="1">
            <a:off x="2250264" y="3786190"/>
            <a:ext cx="428631" cy="857257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38" idx="4"/>
            <a:endCxn id="40" idx="0"/>
          </p:cNvCxnSpPr>
          <p:nvPr/>
        </p:nvCxnSpPr>
        <p:spPr>
          <a:xfrm rot="5400000">
            <a:off x="1393009" y="3786192"/>
            <a:ext cx="428631" cy="857255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9" idx="6"/>
            <a:endCxn id="41" idx="2"/>
          </p:cNvCxnSpPr>
          <p:nvPr/>
        </p:nvCxnSpPr>
        <p:spPr>
          <a:xfrm>
            <a:off x="3357563" y="2796380"/>
            <a:ext cx="494357" cy="346869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39" idx="2"/>
            <a:endCxn id="42" idx="6"/>
          </p:cNvCxnSpPr>
          <p:nvPr/>
        </p:nvCxnSpPr>
        <p:spPr>
          <a:xfrm flipH="1" flipV="1">
            <a:off x="1594055" y="2639096"/>
            <a:ext cx="406195" cy="157284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3779912" y="2204864"/>
            <a:ext cx="1428756" cy="5000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Graduação</a:t>
            </a:r>
            <a:endParaRPr lang="pt-BR" sz="1400" b="1" dirty="0">
              <a:latin typeface="Calibri" pitchFamily="34" charset="0"/>
            </a:endParaRPr>
          </a:p>
        </p:txBody>
      </p:sp>
      <p:cxnSp>
        <p:nvCxnSpPr>
          <p:cNvPr id="51" name="Conector reto 50"/>
          <p:cNvCxnSpPr>
            <a:stCxn id="50" idx="2"/>
            <a:endCxn id="39" idx="6"/>
          </p:cNvCxnSpPr>
          <p:nvPr/>
        </p:nvCxnSpPr>
        <p:spPr>
          <a:xfrm rot="10800000" flipV="1">
            <a:off x="3357564" y="2454896"/>
            <a:ext cx="422349" cy="341484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611560" y="1844824"/>
            <a:ext cx="1285875" cy="3571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libri" pitchFamily="34" charset="0"/>
              </a:rPr>
              <a:t>EAD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285750" y="5643580"/>
            <a:ext cx="8715375" cy="285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+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Portais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Docente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Discente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Coordenadores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de Curso,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Comissões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n-US" b="1" i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avaliação</a:t>
            </a:r>
            <a:endParaRPr lang="pt-BR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4" name="Conector reto 53"/>
          <p:cNvCxnSpPr>
            <a:stCxn id="39" idx="0"/>
            <a:endCxn id="52" idx="4"/>
          </p:cNvCxnSpPr>
          <p:nvPr/>
        </p:nvCxnSpPr>
        <p:spPr>
          <a:xfrm rot="16200000" flipV="1">
            <a:off x="1758816" y="1697694"/>
            <a:ext cx="415775" cy="1424409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39" idx="4"/>
            <a:endCxn id="44" idx="0"/>
          </p:cNvCxnSpPr>
          <p:nvPr/>
        </p:nvCxnSpPr>
        <p:spPr>
          <a:xfrm rot="16200000" flipH="1">
            <a:off x="3041248" y="2612631"/>
            <a:ext cx="596903" cy="1321585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5500688" y="3143248"/>
            <a:ext cx="1285875" cy="428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Monitoria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7822058" y="3214686"/>
            <a:ext cx="1214438" cy="428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Pesquisa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6775896" y="3630611"/>
            <a:ext cx="1273175" cy="428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Extensão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59" name="Conector reto 58"/>
          <p:cNvCxnSpPr>
            <a:stCxn id="43" idx="4"/>
          </p:cNvCxnSpPr>
          <p:nvPr/>
        </p:nvCxnSpPr>
        <p:spPr>
          <a:xfrm rot="5400000">
            <a:off x="6714775" y="2464589"/>
            <a:ext cx="357193" cy="1000124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43" idx="4"/>
            <a:endCxn id="58" idx="0"/>
          </p:cNvCxnSpPr>
          <p:nvPr/>
        </p:nvCxnSpPr>
        <p:spPr>
          <a:xfrm rot="16200000" flipH="1">
            <a:off x="6980680" y="3198807"/>
            <a:ext cx="844556" cy="19051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stCxn id="43" idx="4"/>
            <a:endCxn id="57" idx="0"/>
          </p:cNvCxnSpPr>
          <p:nvPr/>
        </p:nvCxnSpPr>
        <p:spPr>
          <a:xfrm rot="16200000" flipH="1">
            <a:off x="7697040" y="2482448"/>
            <a:ext cx="428631" cy="1035844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2928926" y="1571613"/>
            <a:ext cx="1571636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Avaliação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Docente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63" name="Conector reto 62"/>
          <p:cNvCxnSpPr>
            <a:stCxn id="39" idx="0"/>
            <a:endCxn id="62" idx="4"/>
          </p:cNvCxnSpPr>
          <p:nvPr/>
        </p:nvCxnSpPr>
        <p:spPr>
          <a:xfrm rot="5400000" flipH="1" flipV="1">
            <a:off x="2923772" y="1826815"/>
            <a:ext cx="546107" cy="1035837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Elipse 63"/>
          <p:cNvSpPr/>
          <p:nvPr/>
        </p:nvSpPr>
        <p:spPr>
          <a:xfrm>
            <a:off x="4572000" y="4365104"/>
            <a:ext cx="1285875" cy="5715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Calibri" pitchFamily="34" charset="0"/>
              </a:rPr>
              <a:t>Biblioteca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6500826" y="4500570"/>
            <a:ext cx="1527558" cy="7286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Calibri" pitchFamily="34" charset="0"/>
              </a:rPr>
              <a:t>Assistência</a:t>
            </a:r>
            <a:r>
              <a:rPr lang="en-US" sz="1400" dirty="0" smtClean="0">
                <a:latin typeface="Calibri" pitchFamily="34" charset="0"/>
              </a:rPr>
              <a:t>  </a:t>
            </a:r>
            <a:r>
              <a:rPr lang="en-US" sz="1400" dirty="0" err="1">
                <a:latin typeface="Calibri" pitchFamily="34" charset="0"/>
              </a:rPr>
              <a:t>ao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Estudante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6679071" y="1571612"/>
            <a:ext cx="1428760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</a:rPr>
              <a:t>Produção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Intelectual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67" name="Conector reto 66"/>
          <p:cNvCxnSpPr>
            <a:stCxn id="66" idx="4"/>
            <a:endCxn id="43" idx="0"/>
          </p:cNvCxnSpPr>
          <p:nvPr/>
        </p:nvCxnSpPr>
        <p:spPr>
          <a:xfrm rot="5400000">
            <a:off x="7250566" y="2214545"/>
            <a:ext cx="285752" cy="18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5148064" y="1772816"/>
            <a:ext cx="1440160" cy="428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atin typeface="Calibri" pitchFamily="34" charset="0"/>
              </a:rPr>
              <a:t>Comunidade</a:t>
            </a:r>
            <a:r>
              <a:rPr lang="en-US" sz="1200" dirty="0" smtClean="0">
                <a:latin typeface="Calibri" pitchFamily="34" charset="0"/>
              </a:rPr>
              <a:t> Virtual</a:t>
            </a:r>
            <a:endParaRPr lang="pt-BR" sz="1200" dirty="0">
              <a:latin typeface="Calibri" pitchFamily="34" charset="0"/>
            </a:endParaRPr>
          </a:p>
        </p:txBody>
      </p:sp>
      <p:cxnSp>
        <p:nvCxnSpPr>
          <p:cNvPr id="71" name="Conector reto 70"/>
          <p:cNvCxnSpPr>
            <a:stCxn id="43" idx="2"/>
            <a:endCxn id="68" idx="4"/>
          </p:cNvCxnSpPr>
          <p:nvPr/>
        </p:nvCxnSpPr>
        <p:spPr>
          <a:xfrm rot="10800000">
            <a:off x="5868144" y="2201441"/>
            <a:ext cx="810914" cy="370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1763688" y="1556793"/>
            <a:ext cx="1141859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libri" pitchFamily="34" charset="0"/>
              </a:rPr>
              <a:t>NEE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73" name="Conector reto 72"/>
          <p:cNvCxnSpPr>
            <a:stCxn id="39" idx="0"/>
            <a:endCxn id="72" idx="4"/>
          </p:cNvCxnSpPr>
          <p:nvPr/>
        </p:nvCxnSpPr>
        <p:spPr>
          <a:xfrm rot="16200000" flipV="1">
            <a:off x="2120283" y="2059161"/>
            <a:ext cx="772961" cy="344289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Elipse 68"/>
          <p:cNvSpPr/>
          <p:nvPr/>
        </p:nvSpPr>
        <p:spPr>
          <a:xfrm>
            <a:off x="611560" y="2996952"/>
            <a:ext cx="1143000" cy="428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libri" pitchFamily="34" charset="0"/>
              </a:rPr>
              <a:t>Diploma</a:t>
            </a:r>
            <a:endParaRPr lang="pt-BR" sz="1400" dirty="0">
              <a:latin typeface="Calibri" pitchFamily="34" charset="0"/>
            </a:endParaRPr>
          </a:p>
        </p:txBody>
      </p:sp>
      <p:cxnSp>
        <p:nvCxnSpPr>
          <p:cNvPr id="70" name="Conector reto 69"/>
          <p:cNvCxnSpPr>
            <a:endCxn id="69" idx="6"/>
          </p:cNvCxnSpPr>
          <p:nvPr/>
        </p:nvCxnSpPr>
        <p:spPr>
          <a:xfrm flipH="1">
            <a:off x="1754560" y="2948780"/>
            <a:ext cx="398091" cy="262485"/>
          </a:xfrm>
          <a:prstGeom prst="line">
            <a:avLst/>
          </a:prstGeom>
          <a:ln w="25400" cmpd="sng">
            <a:solidFill>
              <a:schemeClr val="tx2">
                <a:lumMod val="40000"/>
                <a:lumOff val="60000"/>
                <a:alpha val="8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SIGAA: </a:t>
            </a:r>
            <a:r>
              <a:rPr lang="en-US" dirty="0" smtClean="0">
                <a:solidFill>
                  <a:schemeClr val="accent4"/>
                </a:solidFill>
              </a:rPr>
              <a:t>Portal do </a:t>
            </a:r>
            <a:r>
              <a:rPr lang="en-US" dirty="0" err="1" smtClean="0">
                <a:solidFill>
                  <a:schemeClr val="accent4"/>
                </a:solidFill>
              </a:rPr>
              <a:t>Docente</a:t>
            </a: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630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SIGAA: </a:t>
            </a:r>
            <a:r>
              <a:rPr lang="en-US" dirty="0" smtClean="0">
                <a:solidFill>
                  <a:schemeClr val="accent4"/>
                </a:solidFill>
              </a:rPr>
              <a:t>Portal do </a:t>
            </a:r>
            <a:r>
              <a:rPr lang="en-US" dirty="0" err="1" smtClean="0">
                <a:solidFill>
                  <a:schemeClr val="accent4"/>
                </a:solidFill>
              </a:rPr>
              <a:t>Discente</a:t>
            </a:r>
            <a:endParaRPr lang="pt-BR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630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SIGAA: Portais de Gestão</a:t>
            </a:r>
            <a:endParaRPr lang="pt-BR" dirty="0"/>
          </a:p>
        </p:txBody>
      </p:sp>
      <p:sp>
        <p:nvSpPr>
          <p:cNvPr id="11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947862"/>
          </a:xfrm>
        </p:spPr>
        <p:txBody>
          <a:bodyPr/>
          <a:lstStyle/>
          <a:p>
            <a:r>
              <a:rPr lang="pt-BR" dirty="0" smtClean="0"/>
              <a:t>Portal da Reitoria</a:t>
            </a:r>
          </a:p>
          <a:p>
            <a:pPr lvl="1"/>
            <a:r>
              <a:rPr lang="pt-BR" dirty="0" smtClean="0"/>
              <a:t>Integra relatórios das várias áreas</a:t>
            </a:r>
          </a:p>
          <a:p>
            <a:r>
              <a:rPr lang="pt-BR" dirty="0" smtClean="0"/>
              <a:t>Portal dos Relatórios de Gestão</a:t>
            </a:r>
          </a:p>
          <a:p>
            <a:pPr lvl="1"/>
            <a:r>
              <a:rPr lang="pt-BR" dirty="0" smtClean="0"/>
              <a:t>Indicadores e relatórios para tomada </a:t>
            </a:r>
            <a:r>
              <a:rPr lang="pt-BR" dirty="0"/>
              <a:t> </a:t>
            </a:r>
            <a:r>
              <a:rPr lang="pt-BR" dirty="0" smtClean="0"/>
              <a:t>de decisão</a:t>
            </a:r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4" y="3605589"/>
            <a:ext cx="5452348" cy="205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457047" cy="20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SIGAA: </a:t>
            </a:r>
            <a:r>
              <a:rPr lang="en-US" dirty="0" err="1" smtClean="0">
                <a:solidFill>
                  <a:schemeClr val="accent4"/>
                </a:solidFill>
              </a:rPr>
              <a:t>Ambiente</a:t>
            </a:r>
            <a:r>
              <a:rPr lang="en-US" dirty="0" smtClean="0">
                <a:solidFill>
                  <a:schemeClr val="accent4"/>
                </a:solidFill>
              </a:rPr>
              <a:t> Virtual de </a:t>
            </a:r>
            <a:r>
              <a:rPr lang="en-US" dirty="0" err="1" smtClean="0">
                <a:solidFill>
                  <a:schemeClr val="accent4"/>
                </a:solidFill>
              </a:rPr>
              <a:t>Aprendizado</a:t>
            </a:r>
            <a:endParaRPr lang="pt-BR" dirty="0">
              <a:solidFill>
                <a:schemeClr val="accent4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340768"/>
            <a:ext cx="9163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Disponibilização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 de </a:t>
            </a:r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Arquivos</a:t>
            </a:r>
            <a:r>
              <a:rPr lang="en-US" dirty="0" smtClean="0"/>
              <a:t>, videos, </a:t>
            </a:r>
            <a:r>
              <a:rPr lang="en-US" dirty="0" err="1" smtClean="0"/>
              <a:t>apresentações</a:t>
            </a:r>
            <a:r>
              <a:rPr lang="en-US" dirty="0" smtClean="0"/>
              <a:t>, etc..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Referências</a:t>
            </a:r>
            <a:r>
              <a:rPr lang="en-US" dirty="0" smtClean="0"/>
              <a:t>, </a:t>
            </a:r>
            <a:r>
              <a:rPr lang="en-US" dirty="0" err="1" smtClean="0"/>
              <a:t>conteúdos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Comunicação com o </a:t>
            </a:r>
            <a:r>
              <a:rPr lang="en-US" dirty="0" err="1" smtClean="0"/>
              <a:t>aluno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Notícias</a:t>
            </a:r>
            <a:r>
              <a:rPr lang="en-US" dirty="0" smtClean="0"/>
              <a:t>, </a:t>
            </a:r>
            <a:r>
              <a:rPr lang="en-US" dirty="0" err="1" smtClean="0"/>
              <a:t>fóruns</a:t>
            </a:r>
            <a:r>
              <a:rPr lang="en-US" dirty="0" smtClean="0"/>
              <a:t>, chat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Atividades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Enquetes</a:t>
            </a:r>
            <a:r>
              <a:rPr lang="en-US" dirty="0" smtClean="0"/>
              <a:t>, </a:t>
            </a:r>
            <a:r>
              <a:rPr lang="en-US" dirty="0" err="1" smtClean="0"/>
              <a:t>tarefas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Questionários</a:t>
            </a:r>
            <a:r>
              <a:rPr lang="en-US" dirty="0" smtClean="0"/>
              <a:t> on-line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Diário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eletrônico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Integração</a:t>
            </a:r>
            <a:r>
              <a:rPr lang="en-US" dirty="0" smtClean="0"/>
              <a:t> com </a:t>
            </a:r>
            <a:r>
              <a:rPr lang="en-US" dirty="0" err="1" smtClean="0"/>
              <a:t>rede</a:t>
            </a:r>
            <a:r>
              <a:rPr lang="en-US" dirty="0" smtClean="0"/>
              <a:t> social Twitter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Possibilidades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Turma</a:t>
            </a:r>
            <a:r>
              <a:rPr lang="en-US" dirty="0" smtClean="0">
                <a:solidFill>
                  <a:schemeClr val="accent4"/>
                </a:solidFill>
              </a:rPr>
              <a:t> Virtual</a:t>
            </a:r>
            <a:endParaRPr lang="pt-B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SIGAA: </a:t>
            </a:r>
            <a:r>
              <a:rPr lang="pt-BR" dirty="0" smtClean="0">
                <a:solidFill>
                  <a:schemeClr val="accent4"/>
                </a:solidFill>
              </a:rPr>
              <a:t>Mobile</a:t>
            </a:r>
            <a:endParaRPr lang="pt-BR" dirty="0"/>
          </a:p>
        </p:txBody>
      </p:sp>
      <p:pic>
        <p:nvPicPr>
          <p:cNvPr id="4" name="Picture 2" descr="http://www.leandrogarcia.com/wp-content/uploads/2012/03/Small_Business_SEO_Mobile_Devic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312368" cy="2504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ívia\Pictures\AP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063"/>
            <a:ext cx="1698427" cy="320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ívia\Pictures\AP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6632"/>
            <a:ext cx="1624970" cy="3168352"/>
          </a:xfrm>
          <a:prstGeom prst="rect">
            <a:avLst/>
          </a:prstGeom>
          <a:noFill/>
        </p:spPr>
      </p:pic>
      <p:pic>
        <p:nvPicPr>
          <p:cNvPr id="7" name="Picture 2" descr="C:\Users\Lívia\Pictures\AP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9000"/>
            <a:ext cx="1656184" cy="3229212"/>
          </a:xfrm>
          <a:prstGeom prst="rect">
            <a:avLst/>
          </a:prstGeom>
          <a:noFill/>
        </p:spPr>
      </p:pic>
      <p:pic>
        <p:nvPicPr>
          <p:cNvPr id="8" name="Imagem 7" descr="handiphonesecurity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719356"/>
            <a:ext cx="2987824" cy="36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10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Integrações com Sistemas Externos</a:t>
            </a:r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1188719" cy="14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979" y="2019996"/>
            <a:ext cx="1549161" cy="1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143380"/>
            <a:ext cx="16239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056" y="4214818"/>
            <a:ext cx="26740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Institucionais</a:t>
            </a:r>
            <a:r>
              <a:rPr lang="en-US" dirty="0" smtClean="0"/>
              <a:t> </a:t>
            </a:r>
            <a:r>
              <a:rPr lang="en-US" dirty="0" err="1" smtClean="0"/>
              <a:t>Integrados</a:t>
            </a:r>
            <a:endParaRPr lang="en-US" dirty="0" smtClean="0"/>
          </a:p>
          <a:p>
            <a:pPr>
              <a:spcAft>
                <a:spcPts val="1500"/>
              </a:spcAft>
            </a:pPr>
            <a:r>
              <a:rPr lang="en-US" dirty="0" smtClean="0"/>
              <a:t>SIGAA (</a:t>
            </a:r>
            <a:r>
              <a:rPr lang="en-US" dirty="0" err="1" smtClean="0">
                <a:solidFill>
                  <a:schemeClr val="accent4"/>
                </a:solidFill>
              </a:rPr>
              <a:t>Acadêmico</a:t>
            </a:r>
            <a:r>
              <a:rPr lang="en-US" dirty="0" smtClean="0"/>
              <a:t>)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SIPAC (</a:t>
            </a:r>
            <a:r>
              <a:rPr lang="en-US" dirty="0" err="1" smtClean="0">
                <a:solidFill>
                  <a:schemeClr val="accent4"/>
                </a:solidFill>
              </a:rPr>
              <a:t>Administrativo</a:t>
            </a:r>
            <a:r>
              <a:rPr lang="en-US" dirty="0" smtClean="0"/>
              <a:t>)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SIGRH (</a:t>
            </a:r>
            <a:r>
              <a:rPr lang="en-US" i="1" dirty="0" smtClean="0">
                <a:solidFill>
                  <a:schemeClr val="accent4"/>
                </a:solidFill>
              </a:rPr>
              <a:t>Recursos </a:t>
            </a:r>
            <a:r>
              <a:rPr lang="en-US" i="1" dirty="0" err="1" smtClean="0">
                <a:solidFill>
                  <a:schemeClr val="accent4"/>
                </a:solidFill>
              </a:rPr>
              <a:t>Humanos</a:t>
            </a:r>
            <a:r>
              <a:rPr lang="en-US" dirty="0" smtClean="0"/>
              <a:t>)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Experiências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Implantação</a:t>
            </a:r>
            <a:endParaRPr lang="en-US" i="1" dirty="0" smtClean="0"/>
          </a:p>
          <a:p>
            <a:pPr>
              <a:spcAft>
                <a:spcPts val="1500"/>
              </a:spcAft>
            </a:pPr>
            <a:r>
              <a:rPr lang="en-US" dirty="0" err="1" smtClean="0"/>
              <a:t>Conclusões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possui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portal de </a:t>
            </a:r>
            <a:r>
              <a:rPr lang="en-US" b="1" dirty="0" err="1" smtClean="0"/>
              <a:t>entrada</a:t>
            </a:r>
            <a:endParaRPr lang="en-US" b="1" dirty="0" smtClean="0"/>
          </a:p>
          <a:p>
            <a:pPr lvl="1"/>
            <a:r>
              <a:rPr lang="en-US" dirty="0" smtClean="0"/>
              <a:t>SIGAA (</a:t>
            </a:r>
            <a:r>
              <a:rPr lang="en-US" dirty="0" smtClean="0">
                <a:hlinkClick r:id="rId2"/>
              </a:rPr>
              <a:t>www.sigaa.ufrn.br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SIPAC (</a:t>
            </a:r>
            <a:r>
              <a:rPr lang="en-US" dirty="0" smtClean="0">
                <a:hlinkClick r:id="rId3"/>
              </a:rPr>
              <a:t>www.sipac.ufrn.br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SIGRH (</a:t>
            </a:r>
            <a:r>
              <a:rPr lang="en-US" dirty="0" smtClean="0">
                <a:hlinkClick r:id="rId4"/>
              </a:rPr>
              <a:t>www.sigrh.ufrn.br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chemeClr val="accent4"/>
                </a:solidFill>
              </a:rPr>
              <a:t>portais</a:t>
            </a:r>
            <a:r>
              <a:rPr lang="en-US" dirty="0" smtClean="0">
                <a:solidFill>
                  <a:schemeClr val="accent4"/>
                </a:solidFill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</a:rPr>
              <a:t>divulgação</a:t>
            </a:r>
            <a:r>
              <a:rPr lang="en-US" dirty="0" smtClean="0">
                <a:solidFill>
                  <a:schemeClr val="accent4"/>
                </a:solidFill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</a:rPr>
              <a:t>informações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para</a:t>
            </a:r>
            <a:r>
              <a:rPr lang="en-US" dirty="0" smtClean="0">
                <a:solidFill>
                  <a:schemeClr val="accent4"/>
                </a:solidFill>
              </a:rPr>
              <a:t> o </a:t>
            </a:r>
            <a:r>
              <a:rPr lang="en-US" dirty="0" err="1" smtClean="0">
                <a:solidFill>
                  <a:schemeClr val="accent4"/>
                </a:solidFill>
              </a:rPr>
              <a:t>público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externo</a:t>
            </a:r>
            <a:r>
              <a:rPr lang="en-US" dirty="0" smtClean="0">
                <a:solidFill>
                  <a:schemeClr val="accent4"/>
                </a:solidFill>
              </a:rPr>
              <a:t> e </a:t>
            </a:r>
            <a:r>
              <a:rPr lang="en-US" dirty="0" err="1" smtClean="0">
                <a:solidFill>
                  <a:schemeClr val="accent4"/>
                </a:solidFill>
              </a:rPr>
              <a:t>interno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  <a:hlinkClick r:id="rId5"/>
              </a:rPr>
              <a:t>http://</a:t>
            </a:r>
            <a:r>
              <a:rPr lang="pt-BR" b="1" dirty="0" smtClean="0">
                <a:solidFill>
                  <a:srgbClr val="FF0000"/>
                </a:solidFill>
                <a:hlinkClick r:id="rId5"/>
              </a:rPr>
              <a:t>www2.unifap.br/farmacia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SIGAA: </a:t>
            </a:r>
            <a:r>
              <a:rPr lang="en-US" dirty="0" err="1" smtClean="0">
                <a:solidFill>
                  <a:schemeClr val="accent4"/>
                </a:solidFill>
              </a:rPr>
              <a:t>Portais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Públicos</a:t>
            </a:r>
            <a:endParaRPr lang="pt-B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SIGAA: </a:t>
            </a:r>
            <a:r>
              <a:rPr lang="en-US" dirty="0" smtClean="0">
                <a:solidFill>
                  <a:schemeClr val="accent4"/>
                </a:solidFill>
              </a:rPr>
              <a:t>Portal </a:t>
            </a:r>
            <a:r>
              <a:rPr lang="en-US" dirty="0" err="1" smtClean="0">
                <a:solidFill>
                  <a:schemeClr val="accent4"/>
                </a:solidFill>
              </a:rPr>
              <a:t>Público</a:t>
            </a:r>
            <a:endParaRPr lang="pt-BR" dirty="0">
              <a:solidFill>
                <a:schemeClr val="accent4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96752"/>
            <a:ext cx="8748464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467544" y="3417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/>
            <a:r>
              <a:rPr lang="pt-BR" sz="2400" b="1" dirty="0" smtClean="0">
                <a:hlinkClick r:id="rId3"/>
              </a:rPr>
              <a:t>https://</a:t>
            </a:r>
            <a:r>
              <a:rPr lang="pt-BR" sz="2400" b="1" dirty="0" smtClean="0">
                <a:hlinkClick r:id="rId3"/>
              </a:rPr>
              <a:t>sigaa.unifap.br/sigaa/public/home.jsf</a:t>
            </a:r>
            <a:r>
              <a:rPr lang="pt-BR" sz="2400" b="1" dirty="0" smtClean="0"/>
              <a:t> 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SIGAA: </a:t>
            </a:r>
            <a:r>
              <a:rPr lang="pt-BR" dirty="0" smtClean="0">
                <a:solidFill>
                  <a:schemeClr val="accent4"/>
                </a:solidFill>
              </a:rPr>
              <a:t>Página do Docente</a:t>
            </a:r>
            <a:br>
              <a:rPr lang="pt-BR" dirty="0" smtClean="0">
                <a:solidFill>
                  <a:schemeClr val="accent4"/>
                </a:solidFill>
              </a:rPr>
            </a:br>
            <a:r>
              <a:rPr lang="pt-BR" sz="2400" b="0" dirty="0" smtClean="0">
                <a:hlinkClick r:id="rId2"/>
              </a:rPr>
              <a:t>https://sigaa.unifap.br/sigaa/public/docente/portal.jsf?siape=2027992</a:t>
            </a:r>
            <a:endParaRPr lang="pt-BR" b="0" dirty="0">
              <a:solidFill>
                <a:schemeClr val="accent4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8000" dirty="0" smtClean="0"/>
              <a:t>SIPAC</a:t>
            </a:r>
            <a:endParaRPr lang="pt-BR" sz="8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3297"/>
            <a:ext cx="583264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19237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4"/>
                </a:solidFill>
              </a:rPr>
              <a:t>S</a:t>
            </a:r>
            <a:r>
              <a:rPr lang="en-US" sz="3200" dirty="0" err="1" smtClean="0"/>
              <a:t>istema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I</a:t>
            </a:r>
            <a:r>
              <a:rPr lang="en-US" sz="3200" dirty="0" err="1" smtClean="0"/>
              <a:t>ntegrado</a:t>
            </a:r>
            <a:r>
              <a:rPr lang="en-US" sz="3200" dirty="0" smtClean="0"/>
              <a:t> de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  </a:t>
            </a:r>
            <a:r>
              <a:rPr lang="en-US" sz="3200" dirty="0" err="1" smtClean="0">
                <a:solidFill>
                  <a:schemeClr val="accent4"/>
                </a:solidFill>
              </a:rPr>
              <a:t>P</a:t>
            </a:r>
            <a:r>
              <a:rPr lang="en-US" sz="3200" dirty="0" err="1" smtClean="0"/>
              <a:t>atrimônio</a:t>
            </a:r>
            <a:r>
              <a:rPr lang="en-US" sz="3200" dirty="0" smtClean="0"/>
              <a:t>,</a:t>
            </a:r>
            <a:r>
              <a:rPr lang="en-US" sz="3200" b="1" dirty="0" smtClean="0">
                <a:solidFill>
                  <a:schemeClr val="accent4"/>
                </a:solidFill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</a:rPr>
              <a:t>A</a:t>
            </a:r>
            <a:r>
              <a:rPr lang="en-US" sz="3200" dirty="0" err="1" smtClean="0"/>
              <a:t>dministração</a:t>
            </a:r>
            <a:r>
              <a:rPr lang="en-US" sz="3200" dirty="0" smtClean="0"/>
              <a:t> e</a:t>
            </a:r>
            <a:r>
              <a:rPr lang="en-US" sz="3200" b="1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C</a:t>
            </a:r>
            <a:r>
              <a:rPr lang="en-US" sz="3200" dirty="0" err="1" smtClean="0"/>
              <a:t>ontratos</a:t>
            </a:r>
            <a:endParaRPr lang="en-US" i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SIPAC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428728" y="3143248"/>
            <a:ext cx="6286544" cy="22145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Requisições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Almoxarifado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Orçamento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Patrimônio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Licitação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Liquidação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despesa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Infra-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Estrutura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Contratos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Convênios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Bolsas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Faturas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Processos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Transportes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Restaurante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Universitário</a:t>
            </a:r>
            <a:endPara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72057" y="5425875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hlinkClick r:id="rId2"/>
              </a:rPr>
              <a:t>https://sipac.unifap.br</a:t>
            </a:r>
            <a:r>
              <a:rPr lang="pt-BR" sz="3600" dirty="0" smtClean="0">
                <a:hlinkClick r:id="rId2"/>
              </a:rPr>
              <a:t>/</a:t>
            </a:r>
            <a:endParaRPr lang="pt-BR" sz="3600" b="1" dirty="0">
              <a:solidFill>
                <a:schemeClr val="accent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Menu </a:t>
            </a:r>
            <a:r>
              <a:rPr lang="en-US" dirty="0" err="1" smtClean="0"/>
              <a:t>Módulos</a:t>
            </a:r>
            <a:r>
              <a:rPr lang="en-US" dirty="0" smtClean="0"/>
              <a:t> - SIPAC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090613"/>
            <a:ext cx="89058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Portais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r>
              <a:rPr lang="en-US" dirty="0" smtClean="0"/>
              <a:t> - SIPAC</a:t>
            </a:r>
            <a:endParaRPr lang="pt-BR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3" y="1211535"/>
            <a:ext cx="89058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2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SIPAC - </a:t>
            </a:r>
            <a:r>
              <a:rPr lang="en-US" dirty="0" err="1" smtClean="0"/>
              <a:t>Orçamento</a:t>
            </a:r>
            <a:endParaRPr lang="pt-BR" dirty="0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3657600" y="1357313"/>
            <a:ext cx="17526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21113" y="150971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 err="1">
                <a:solidFill>
                  <a:schemeClr val="tx2"/>
                </a:solidFill>
                <a:latin typeface="Calibri" pitchFamily="34" charset="0"/>
              </a:rPr>
              <a:t>Orçamento</a:t>
            </a:r>
            <a:endParaRPr kumimoji="1" lang="pt-BR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24200" y="2347913"/>
            <a:ext cx="28194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 smtClean="0">
                <a:latin typeface="Calibri" pitchFamily="34" charset="0"/>
              </a:rPr>
              <a:t>UNIFAP</a:t>
            </a:r>
            <a:endParaRPr kumimoji="1" lang="pt-BR" b="1" dirty="0">
              <a:latin typeface="Calibri" pitchFamily="34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2043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43000" y="3719513"/>
            <a:ext cx="2209800" cy="92333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dirty="0" err="1" smtClean="0">
                <a:latin typeface="Calibri" pitchFamily="34" charset="0"/>
              </a:rPr>
              <a:t>Departamento</a:t>
            </a:r>
            <a:r>
              <a:rPr kumimoji="1" lang="en-US" dirty="0" err="1" smtClean="0">
                <a:latin typeface="Calibri" pitchFamily="34" charset="0"/>
              </a:rPr>
              <a:t>s</a:t>
            </a:r>
            <a:r>
              <a:rPr kumimoji="1" lang="en-US" dirty="0" smtClean="0">
                <a:latin typeface="Calibri" pitchFamily="34" charset="0"/>
              </a:rPr>
              <a:t>, </a:t>
            </a:r>
            <a:r>
              <a:rPr kumimoji="1" lang="en-US" dirty="0" err="1">
                <a:latin typeface="Calibri" pitchFamily="34" charset="0"/>
              </a:rPr>
              <a:t>Pró-Reitorias</a:t>
            </a:r>
            <a:r>
              <a:rPr kumimoji="1" lang="en-US" dirty="0">
                <a:latin typeface="Calibri" pitchFamily="34" charset="0"/>
              </a:rPr>
              <a:t>, </a:t>
            </a:r>
            <a:r>
              <a:rPr kumimoji="1" lang="en-US" dirty="0" err="1" smtClean="0">
                <a:latin typeface="Calibri" pitchFamily="34" charset="0"/>
              </a:rPr>
              <a:t>Almoxarifado</a:t>
            </a:r>
            <a:endParaRPr kumimoji="1" lang="pt-BR" dirty="0">
              <a:latin typeface="Calibri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14192" y="3719513"/>
            <a:ext cx="1693912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dirty="0" err="1" smtClean="0">
                <a:latin typeface="Calibri" pitchFamily="34" charset="0"/>
              </a:rPr>
              <a:t>Departamentos</a:t>
            </a:r>
            <a:r>
              <a:rPr kumimoji="1" lang="en-US" dirty="0" smtClean="0">
                <a:latin typeface="Calibri" pitchFamily="34" charset="0"/>
              </a:rPr>
              <a:t> </a:t>
            </a:r>
            <a:r>
              <a:rPr kumimoji="1" lang="en-US" dirty="0" err="1" smtClean="0">
                <a:latin typeface="Calibri" pitchFamily="34" charset="0"/>
              </a:rPr>
              <a:t>Acadêmicos</a:t>
            </a:r>
            <a:endParaRPr kumimoji="1" lang="pt-BR" dirty="0">
              <a:latin typeface="Calibri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0" y="3871913"/>
            <a:ext cx="193238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dirty="0" smtClean="0">
                <a:latin typeface="Calibri" pitchFamily="34" charset="0"/>
              </a:rPr>
              <a:t>Hospital (</a:t>
            </a:r>
            <a:r>
              <a:rPr kumimoji="1" lang="en-US" dirty="0" err="1" smtClean="0">
                <a:latin typeface="Calibri" pitchFamily="34" charset="0"/>
              </a:rPr>
              <a:t>futuro</a:t>
            </a:r>
            <a:r>
              <a:rPr kumimoji="1" lang="en-US" dirty="0" smtClean="0">
                <a:latin typeface="Calibri" pitchFamily="34" charset="0"/>
              </a:rPr>
              <a:t>)</a:t>
            </a:r>
            <a:endParaRPr kumimoji="1" lang="pt-BR" dirty="0">
              <a:latin typeface="Calibri" pitchFamily="34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2438400" y="288131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4495800" y="28813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5486400" y="2805113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419600" y="47101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886200" y="52435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4433888" y="5457825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4953000" y="52435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629150" y="448151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4219575" y="50482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614863" y="5105400"/>
            <a:ext cx="1587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772025" y="50911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705600" y="47101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6172200" y="52435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719888" y="5457825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7239000" y="5243513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6869113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6505575" y="50482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6900863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7058025" y="50911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 sz="2000">
              <a:latin typeface="Calibri" pitchFamily="34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971940" y="6215082"/>
            <a:ext cx="3810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pt-BR" sz="2000">
              <a:latin typeface="Calibri" pitchFamily="34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4429140" y="622619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Unidades SIAFI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257940" y="6235719"/>
            <a:ext cx="381000" cy="4001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pt-BR" sz="2000">
              <a:latin typeface="Calibri" pitchFamily="34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715140" y="6246832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Calibri" pitchFamily="34" charset="0"/>
              </a:rPr>
              <a:t>Unidades SIPAC</a:t>
            </a:r>
          </a:p>
        </p:txBody>
      </p:sp>
    </p:spTree>
    <p:extLst>
      <p:ext uri="{BB962C8B-B14F-4D97-AF65-F5344CB8AC3E}">
        <p14:creationId xmlns="" xmlns:p14="http://schemas.microsoft.com/office/powerpoint/2010/main" val="21917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Unidades</a:t>
            </a:r>
            <a:r>
              <a:rPr lang="en-US" dirty="0" smtClean="0"/>
              <a:t> SIAFI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87152"/>
            <a:ext cx="86962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83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496" y="140587"/>
            <a:ext cx="8229600" cy="7681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Orçamento</a:t>
            </a:r>
            <a:r>
              <a:rPr lang="en-US" dirty="0" smtClean="0"/>
              <a:t> </a:t>
            </a:r>
            <a:r>
              <a:rPr lang="en-US" dirty="0" err="1" smtClean="0"/>
              <a:t>Distribuído</a:t>
            </a:r>
            <a:r>
              <a:rPr lang="en-US" dirty="0" smtClean="0"/>
              <a:t> - </a:t>
            </a:r>
            <a:r>
              <a:rPr lang="en-US" dirty="0" err="1" smtClean="0"/>
              <a:t>Interno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0" y="2420888"/>
            <a:ext cx="7501366" cy="42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8" y="928841"/>
            <a:ext cx="7509965" cy="149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34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6635080" cy="3964086"/>
          </a:xfrm>
        </p:spPr>
        <p:txBody>
          <a:bodyPr/>
          <a:lstStyle/>
          <a:p>
            <a:r>
              <a:rPr lang="pt-BR" sz="2400" dirty="0" smtClean="0"/>
              <a:t>29 </a:t>
            </a:r>
            <a:r>
              <a:rPr lang="pt-BR" sz="2400" dirty="0" smtClean="0"/>
              <a:t>anos de história</a:t>
            </a:r>
          </a:p>
          <a:p>
            <a:r>
              <a:rPr lang="pt-BR" sz="2400" dirty="0" smtClean="0"/>
              <a:t>Orçamento:   ~ 1 </a:t>
            </a:r>
            <a:r>
              <a:rPr lang="pt-BR" sz="2400" dirty="0" smtClean="0"/>
              <a:t>milhão </a:t>
            </a:r>
            <a:r>
              <a:rPr lang="pt-BR" sz="2400" dirty="0" smtClean="0"/>
              <a:t>(custeio + folha)	</a:t>
            </a:r>
          </a:p>
          <a:p>
            <a:r>
              <a:rPr lang="pt-BR" sz="2400" dirty="0" smtClean="0"/>
              <a:t>~ </a:t>
            </a:r>
            <a:r>
              <a:rPr lang="pt-BR" sz="2400" dirty="0" smtClean="0"/>
              <a:t> 5 </a:t>
            </a:r>
            <a:r>
              <a:rPr lang="pt-BR" sz="2400" dirty="0" smtClean="0"/>
              <a:t>campi</a:t>
            </a:r>
          </a:p>
          <a:p>
            <a:r>
              <a:rPr lang="pt-BR" sz="2400" dirty="0" smtClean="0"/>
              <a:t>~ 27 </a:t>
            </a:r>
            <a:r>
              <a:rPr lang="pt-BR" sz="2400" dirty="0"/>
              <a:t>cursos de </a:t>
            </a:r>
            <a:r>
              <a:rPr lang="pt-BR" sz="2400" dirty="0" smtClean="0"/>
              <a:t>graduação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smtClean="0"/>
              <a:t>UNIFAP</a:t>
            </a:r>
            <a:endParaRPr lang="pt-BR" dirty="0"/>
          </a:p>
        </p:txBody>
      </p:sp>
      <p:pic>
        <p:nvPicPr>
          <p:cNvPr id="1026" name="Picture 2" descr="http://www.sistemas.ufrn.br/portalufrn/img/historia/reito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4937787"/>
            <a:ext cx="2304256" cy="1920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50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27" y="357188"/>
            <a:ext cx="62674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3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79912" y="1337163"/>
            <a:ext cx="4906888" cy="4525962"/>
          </a:xfrm>
        </p:spPr>
        <p:txBody>
          <a:bodyPr/>
          <a:lstStyle/>
          <a:p>
            <a:r>
              <a:rPr lang="pt-BR" dirty="0" smtClean="0"/>
              <a:t>Todos as requisições de despesas são realizadas via formulários eletrônicos no SIPAC.</a:t>
            </a:r>
          </a:p>
          <a:p>
            <a:endParaRPr lang="pt-BR" dirty="0"/>
          </a:p>
          <a:p>
            <a:r>
              <a:rPr lang="pt-BR" dirty="0" smtClean="0"/>
              <a:t>Fluxo integrado</a:t>
            </a:r>
          </a:p>
          <a:p>
            <a:pPr lvl="1"/>
            <a:r>
              <a:rPr lang="pt-BR" dirty="0" smtClean="0"/>
              <a:t>Requisição</a:t>
            </a:r>
          </a:p>
          <a:p>
            <a:pPr lvl="1"/>
            <a:r>
              <a:rPr lang="pt-BR" dirty="0" smtClean="0"/>
              <a:t>Autorização</a:t>
            </a:r>
          </a:p>
          <a:p>
            <a:pPr lvl="1"/>
            <a:r>
              <a:rPr lang="pt-BR" dirty="0" smtClean="0"/>
              <a:t>Empenho</a:t>
            </a:r>
          </a:p>
          <a:p>
            <a:pPr lvl="1"/>
            <a:r>
              <a:rPr lang="pt-BR" dirty="0" smtClean="0"/>
              <a:t>Liquidação</a:t>
            </a:r>
          </a:p>
          <a:p>
            <a:pPr lvl="1"/>
            <a:r>
              <a:rPr lang="pt-BR" dirty="0" smtClean="0"/>
              <a:t>Tombamento</a:t>
            </a:r>
          </a:p>
          <a:p>
            <a:pPr lvl="1"/>
            <a:r>
              <a:rPr lang="pt-BR" dirty="0" smtClean="0"/>
              <a:t>Etc...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Requisições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7163"/>
            <a:ext cx="2899696" cy="468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7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495326"/>
            <a:ext cx="3538736" cy="452596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800" dirty="0" smtClean="0"/>
              <a:t>Requisição eletrônica de material.</a:t>
            </a:r>
          </a:p>
          <a:p>
            <a:pPr>
              <a:spcAft>
                <a:spcPts val="1000"/>
              </a:spcAft>
            </a:pPr>
            <a:r>
              <a:rPr lang="pt-BR" sz="1800" dirty="0" smtClean="0"/>
              <a:t>C</a:t>
            </a:r>
            <a:r>
              <a:rPr lang="en-US" sz="1800" dirty="0" err="1" smtClean="0"/>
              <a:t>ontrole</a:t>
            </a:r>
            <a:r>
              <a:rPr lang="en-US" sz="1800" dirty="0" smtClean="0"/>
              <a:t> de </a:t>
            </a:r>
            <a:r>
              <a:rPr lang="en-US" sz="1800" dirty="0" err="1" smtClean="0"/>
              <a:t>estoques</a:t>
            </a:r>
            <a:r>
              <a:rPr lang="en-US" sz="1800" dirty="0" smtClean="0"/>
              <a:t> de </a:t>
            </a:r>
            <a:r>
              <a:rPr lang="en-US" sz="1800" dirty="0" err="1" smtClean="0"/>
              <a:t>materiais</a:t>
            </a:r>
            <a:r>
              <a:rPr lang="en-US" sz="1800" dirty="0" smtClean="0"/>
              <a:t>;</a:t>
            </a:r>
          </a:p>
          <a:p>
            <a:pPr>
              <a:spcAft>
                <a:spcPts val="1000"/>
              </a:spcAft>
            </a:pPr>
            <a:r>
              <a:rPr lang="en-US" sz="1800" dirty="0" err="1" smtClean="0"/>
              <a:t>Controle</a:t>
            </a:r>
            <a:r>
              <a:rPr lang="en-US" sz="1800" dirty="0" smtClean="0"/>
              <a:t> de </a:t>
            </a:r>
            <a:r>
              <a:rPr lang="en-US" sz="1800" dirty="0" err="1" smtClean="0"/>
              <a:t>vários</a:t>
            </a:r>
            <a:r>
              <a:rPr lang="en-US" sz="1800" dirty="0" smtClean="0"/>
              <a:t> </a:t>
            </a:r>
            <a:r>
              <a:rPr lang="en-US" sz="1800" dirty="0" err="1" smtClean="0"/>
              <a:t>almoxarifados</a:t>
            </a:r>
            <a:r>
              <a:rPr lang="en-US" sz="1800" dirty="0" smtClean="0"/>
              <a:t>;</a:t>
            </a:r>
          </a:p>
          <a:p>
            <a:pPr>
              <a:spcAft>
                <a:spcPts val="1000"/>
              </a:spcAft>
            </a:pPr>
            <a:r>
              <a:rPr lang="en-US" sz="1800" dirty="0" err="1" smtClean="0"/>
              <a:t>Entrada</a:t>
            </a:r>
            <a:r>
              <a:rPr lang="en-US" sz="1800" dirty="0" smtClean="0"/>
              <a:t> no </a:t>
            </a:r>
            <a:r>
              <a:rPr lang="en-US" sz="1800" dirty="0" err="1" smtClean="0"/>
              <a:t>estoque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:</a:t>
            </a:r>
          </a:p>
          <a:p>
            <a:pPr lvl="1">
              <a:spcAft>
                <a:spcPts val="1000"/>
              </a:spcAft>
            </a:pPr>
            <a:r>
              <a:rPr lang="en-US" sz="1400" dirty="0" smtClean="0"/>
              <a:t>Nota fiscal;</a:t>
            </a:r>
          </a:p>
          <a:p>
            <a:pPr lvl="1">
              <a:spcAft>
                <a:spcPts val="1000"/>
              </a:spcAft>
            </a:pPr>
            <a:r>
              <a:rPr lang="en-US" sz="1400" dirty="0" smtClean="0"/>
              <a:t>Nota de </a:t>
            </a:r>
            <a:r>
              <a:rPr lang="en-US" sz="1400" dirty="0" err="1" smtClean="0"/>
              <a:t>fornecimento</a:t>
            </a:r>
            <a:r>
              <a:rPr lang="en-US" sz="1400" dirty="0" smtClean="0"/>
              <a:t> (entre </a:t>
            </a:r>
            <a:r>
              <a:rPr lang="en-US" sz="1400" dirty="0" err="1" smtClean="0"/>
              <a:t>almoxarifados</a:t>
            </a:r>
            <a:r>
              <a:rPr lang="en-US" sz="1400" dirty="0" smtClean="0"/>
              <a:t>).</a:t>
            </a:r>
          </a:p>
          <a:p>
            <a:pPr>
              <a:spcAft>
                <a:spcPts val="1000"/>
              </a:spcAft>
            </a:pPr>
            <a:r>
              <a:rPr lang="en-US" sz="1800" dirty="0" err="1" smtClean="0"/>
              <a:t>Movimentações</a:t>
            </a:r>
            <a:r>
              <a:rPr lang="en-US" sz="1800" dirty="0" smtClean="0"/>
              <a:t> no </a:t>
            </a:r>
            <a:r>
              <a:rPr lang="en-US" sz="1800" dirty="0" err="1" smtClean="0"/>
              <a:t>estoque</a:t>
            </a:r>
            <a:endParaRPr lang="en-US" sz="1800" dirty="0" smtClean="0"/>
          </a:p>
          <a:p>
            <a:pPr>
              <a:spcAft>
                <a:spcPts val="1000"/>
              </a:spcAft>
            </a:pPr>
            <a:r>
              <a:rPr lang="en-US" sz="1800" dirty="0" err="1" smtClean="0"/>
              <a:t>Controles</a:t>
            </a:r>
            <a:r>
              <a:rPr lang="en-US" sz="1800" dirty="0" smtClean="0"/>
              <a:t> </a:t>
            </a:r>
            <a:r>
              <a:rPr lang="en-US" sz="1800" dirty="0" err="1" smtClean="0"/>
              <a:t>contábeis</a:t>
            </a:r>
            <a:r>
              <a:rPr lang="en-US" sz="1800" dirty="0" smtClean="0"/>
              <a:t>  (RMA,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pt-BR" sz="1600" dirty="0" smtClean="0"/>
          </a:p>
          <a:p>
            <a:pPr>
              <a:spcAft>
                <a:spcPts val="1000"/>
              </a:spcAft>
            </a:pPr>
            <a:endParaRPr lang="pt-BR" sz="1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Almoxarifado</a:t>
            </a:r>
            <a:endParaRPr lang="pt-BR" dirty="0"/>
          </a:p>
        </p:txBody>
      </p:sp>
      <p:pic>
        <p:nvPicPr>
          <p:cNvPr id="8194" name="Picture 2" descr="http://2.bp.blogspot.com/-87gDlROUF00/TZOaxPDQ0OI/AAAAAAAAAA4/T_uEjJ9a9hQ/s320/DSC05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005063"/>
            <a:ext cx="1961964" cy="261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854" y="1098798"/>
            <a:ext cx="5581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3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effectLst/>
              </a:rPr>
              <a:t>Almoxarifado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196752"/>
            <a:ext cx="85915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8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Compras</a:t>
            </a:r>
            <a:r>
              <a:rPr lang="en-US" dirty="0" smtClean="0"/>
              <a:t>/</a:t>
            </a:r>
            <a:r>
              <a:rPr lang="en-US" dirty="0" err="1" smtClean="0"/>
              <a:t>Licitação</a:t>
            </a:r>
            <a:endParaRPr lang="pt-BR" dirty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3785617" cy="48577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Compras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Catalogação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materiais</a:t>
            </a:r>
            <a:r>
              <a:rPr lang="en-US" sz="2000" dirty="0" smtClean="0"/>
              <a:t> (des)</a:t>
            </a:r>
            <a:r>
              <a:rPr lang="en-US" sz="2000" dirty="0" err="1" smtClean="0"/>
              <a:t>centralizada</a:t>
            </a:r>
            <a:r>
              <a:rPr lang="en-US" sz="2000" dirty="0" smtClean="0"/>
              <a:t>.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Captação</a:t>
            </a:r>
            <a:r>
              <a:rPr lang="en-US" sz="2000" dirty="0" smtClean="0"/>
              <a:t> das </a:t>
            </a:r>
            <a:r>
              <a:rPr lang="en-US" sz="2000" dirty="0" err="1" smtClean="0"/>
              <a:t>necessidades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compras</a:t>
            </a:r>
            <a:r>
              <a:rPr lang="en-US" sz="2000" dirty="0" smtClean="0"/>
              <a:t> da </a:t>
            </a:r>
            <a:r>
              <a:rPr lang="en-US" sz="2000" dirty="0" err="1" smtClean="0"/>
              <a:t>Unidades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Formação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de </a:t>
            </a:r>
            <a:r>
              <a:rPr lang="en-US" sz="2000" dirty="0" err="1" smtClean="0"/>
              <a:t>licitação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as </a:t>
            </a:r>
            <a:r>
              <a:rPr lang="en-US" sz="1800" dirty="0" err="1" smtClean="0"/>
              <a:t>modalidades</a:t>
            </a:r>
            <a:r>
              <a:rPr lang="en-US" sz="1800" dirty="0" smtClean="0"/>
              <a:t> </a:t>
            </a:r>
            <a:r>
              <a:rPr lang="en-US" sz="1800" dirty="0" err="1" smtClean="0"/>
              <a:t>permitidas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Material/</a:t>
            </a:r>
            <a:r>
              <a:rPr lang="en-US" sz="1800" dirty="0" err="1" smtClean="0"/>
              <a:t>Serviço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/>
            <a:r>
              <a:rPr lang="pt-BR" sz="1800" dirty="0" smtClean="0"/>
              <a:t>Relatórios sobre os processos licitatórios para formação do Termo de Referência</a:t>
            </a:r>
          </a:p>
          <a:p>
            <a:pPr lvl="1"/>
            <a:endParaRPr lang="pt-BR" sz="1800" dirty="0" smtClean="0"/>
          </a:p>
          <a:p>
            <a:r>
              <a:rPr lang="pt-BR" sz="2200" dirty="0" smtClean="0"/>
              <a:t>Licitações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Registro</a:t>
            </a:r>
            <a:r>
              <a:rPr lang="en-US" sz="1800" dirty="0"/>
              <a:t> das </a:t>
            </a:r>
            <a:r>
              <a:rPr lang="en-US" sz="1800" dirty="0" err="1"/>
              <a:t>propostas</a:t>
            </a:r>
            <a:r>
              <a:rPr lang="en-US" sz="1800" dirty="0"/>
              <a:t>, </a:t>
            </a:r>
            <a:r>
              <a:rPr lang="en-US" sz="1800" dirty="0" err="1"/>
              <a:t>julgamento</a:t>
            </a:r>
            <a:r>
              <a:rPr lang="en-US" sz="1800" dirty="0"/>
              <a:t>, </a:t>
            </a:r>
            <a:r>
              <a:rPr lang="en-US" sz="1800" dirty="0" err="1"/>
              <a:t>cartas</a:t>
            </a:r>
            <a:r>
              <a:rPr lang="en-US" sz="1800" dirty="0"/>
              <a:t> </a:t>
            </a:r>
            <a:r>
              <a:rPr lang="en-US" sz="1800" dirty="0" err="1"/>
              <a:t>convites</a:t>
            </a:r>
            <a:r>
              <a:rPr lang="en-US" sz="1800" dirty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Disponibilização</a:t>
            </a:r>
            <a:r>
              <a:rPr lang="en-US" sz="1800" dirty="0"/>
              <a:t> dos </a:t>
            </a:r>
            <a:r>
              <a:rPr lang="en-US" sz="1800" dirty="0" err="1"/>
              <a:t>editais</a:t>
            </a:r>
            <a:r>
              <a:rPr lang="en-US" sz="1800" dirty="0"/>
              <a:t>/</a:t>
            </a:r>
            <a:r>
              <a:rPr lang="en-US" sz="1800" dirty="0" err="1"/>
              <a:t>atas</a:t>
            </a:r>
            <a:r>
              <a:rPr lang="en-US" sz="1800" dirty="0"/>
              <a:t> de </a:t>
            </a:r>
            <a:r>
              <a:rPr lang="en-US" sz="1800" dirty="0" err="1"/>
              <a:t>registro</a:t>
            </a:r>
            <a:r>
              <a:rPr lang="en-US" sz="1800" dirty="0"/>
              <a:t> de </a:t>
            </a:r>
            <a:r>
              <a:rPr lang="en-US" sz="1800" dirty="0" err="1"/>
              <a:t>preços</a:t>
            </a:r>
            <a:r>
              <a:rPr lang="en-US" sz="1800" dirty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Comunicados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fornecedores</a:t>
            </a:r>
            <a:endParaRPr lang="pt-BR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5"/>
            <a:ext cx="3096344" cy="284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580" y="1124744"/>
            <a:ext cx="4914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48" y="283466"/>
            <a:ext cx="7826268" cy="65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39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231401"/>
            <a:ext cx="3677438" cy="46841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err="1"/>
              <a:t>Registros</a:t>
            </a:r>
            <a:r>
              <a:rPr lang="en-US" sz="2000" dirty="0"/>
              <a:t> de </a:t>
            </a:r>
            <a:r>
              <a:rPr lang="en-US" sz="2000" dirty="0" err="1" smtClean="0"/>
              <a:t>Preços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900" dirty="0" smtClean="0"/>
          </a:p>
          <a:p>
            <a:pPr lvl="1">
              <a:lnSpc>
                <a:spcPct val="90000"/>
              </a:lnSpc>
            </a:pPr>
            <a:r>
              <a:rPr lang="en-US" sz="1800" dirty="0" err="1"/>
              <a:t>Consulta</a:t>
            </a:r>
            <a:r>
              <a:rPr lang="en-US" sz="1800" dirty="0"/>
              <a:t> de </a:t>
            </a:r>
            <a:r>
              <a:rPr lang="en-US" sz="1800" dirty="0" err="1"/>
              <a:t>materiais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;</a:t>
            </a:r>
          </a:p>
          <a:p>
            <a:pPr lvl="1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Pedidos</a:t>
            </a:r>
            <a:r>
              <a:rPr lang="en-US" sz="1800" dirty="0"/>
              <a:t> </a:t>
            </a:r>
            <a:r>
              <a:rPr lang="en-US" sz="1800" dirty="0" err="1"/>
              <a:t>eletrônicos</a:t>
            </a:r>
            <a:r>
              <a:rPr lang="en-US" sz="1800" dirty="0"/>
              <a:t> de </a:t>
            </a:r>
            <a:r>
              <a:rPr lang="en-US" sz="1800" dirty="0" err="1"/>
              <a:t>materiais</a:t>
            </a:r>
            <a:r>
              <a:rPr lang="en-US" sz="1800" dirty="0"/>
              <a:t> com </a:t>
            </a:r>
            <a:r>
              <a:rPr lang="en-US" sz="1800" dirty="0" err="1"/>
              <a:t>autorização</a:t>
            </a:r>
            <a:r>
              <a:rPr lang="en-US" sz="1800" dirty="0"/>
              <a:t> </a:t>
            </a:r>
            <a:r>
              <a:rPr lang="en-US" sz="1800" dirty="0" err="1"/>
              <a:t>orçamentária</a:t>
            </a:r>
            <a:r>
              <a:rPr lang="en-US" sz="1800" dirty="0"/>
              <a:t> </a:t>
            </a:r>
            <a:r>
              <a:rPr lang="en-US" sz="1800" dirty="0" err="1"/>
              <a:t>eletrônica</a:t>
            </a:r>
            <a:r>
              <a:rPr lang="en-US" sz="1800" dirty="0"/>
              <a:t>;</a:t>
            </a:r>
          </a:p>
          <a:p>
            <a:pPr lvl="1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Controle</a:t>
            </a:r>
            <a:r>
              <a:rPr lang="en-US" sz="1800" dirty="0"/>
              <a:t> de </a:t>
            </a:r>
            <a:r>
              <a:rPr lang="en-US" sz="1800" dirty="0" err="1"/>
              <a:t>saldo</a:t>
            </a:r>
            <a:r>
              <a:rPr lang="en-US" sz="1800" dirty="0"/>
              <a:t> das </a:t>
            </a:r>
            <a:r>
              <a:rPr lang="en-US" sz="1800" dirty="0" err="1" smtClean="0"/>
              <a:t>atas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Bloqueio</a:t>
            </a:r>
            <a:r>
              <a:rPr lang="en-US" sz="1800" dirty="0"/>
              <a:t> de </a:t>
            </a:r>
            <a:r>
              <a:rPr lang="en-US" sz="1800" dirty="0" err="1"/>
              <a:t>itens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renegociação</a:t>
            </a:r>
            <a:r>
              <a:rPr lang="en-US" sz="1800" dirty="0"/>
              <a:t>;</a:t>
            </a:r>
          </a:p>
          <a:p>
            <a:pPr lvl="1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Controle</a:t>
            </a:r>
            <a:r>
              <a:rPr lang="en-US" sz="1800" dirty="0"/>
              <a:t> de </a:t>
            </a:r>
            <a:r>
              <a:rPr lang="en-US" sz="1800" dirty="0" err="1"/>
              <a:t>vencimento</a:t>
            </a:r>
            <a:r>
              <a:rPr lang="en-US" sz="1800" dirty="0"/>
              <a:t> de </a:t>
            </a:r>
            <a:r>
              <a:rPr lang="en-US" sz="1800" dirty="0" err="1"/>
              <a:t>atas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n-US" sz="9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Adesões</a:t>
            </a:r>
            <a:endParaRPr lang="pt-BR" sz="1800" dirty="0"/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9168" y="88401"/>
            <a:ext cx="8229600" cy="1143000"/>
          </a:xfrm>
        </p:spPr>
        <p:txBody>
          <a:bodyPr/>
          <a:lstStyle/>
          <a:p>
            <a:r>
              <a:rPr lang="pt-BR" dirty="0" smtClean="0"/>
              <a:t>Registro de Preços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6621"/>
            <a:ext cx="4282857" cy="280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8416"/>
            <a:ext cx="5276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6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Patrimônio</a:t>
            </a:r>
            <a:endParaRPr lang="pt-BR" dirty="0"/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107504" y="1340768"/>
            <a:ext cx="4042792" cy="452596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 </a:t>
            </a:r>
            <a:r>
              <a:rPr lang="en-US" sz="2000" dirty="0" err="1" smtClean="0"/>
              <a:t>Controle</a:t>
            </a:r>
            <a:r>
              <a:rPr lang="en-US" sz="2000" dirty="0" smtClean="0"/>
              <a:t> </a:t>
            </a:r>
            <a:r>
              <a:rPr lang="en-US" sz="2000" dirty="0" err="1" smtClean="0"/>
              <a:t>Patrimônial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todos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passos</a:t>
            </a:r>
            <a:endParaRPr lang="en-US" sz="2000" dirty="0" smtClean="0"/>
          </a:p>
          <a:p>
            <a:pPr lvl="1" eaLnBrk="1" hangingPunct="1"/>
            <a:r>
              <a:rPr lang="en-US" sz="1800" dirty="0" err="1" smtClean="0"/>
              <a:t>Aquisição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Tombamento</a:t>
            </a:r>
            <a:endParaRPr lang="en-US" sz="1800" dirty="0" smtClean="0"/>
          </a:p>
          <a:p>
            <a:pPr lvl="1"/>
            <a:r>
              <a:rPr lang="en-US" sz="1800" dirty="0" err="1" smtClean="0"/>
              <a:t>Movimentações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Recolhimento</a:t>
            </a:r>
            <a:endParaRPr lang="en-US" sz="1800" dirty="0" smtClean="0"/>
          </a:p>
          <a:p>
            <a:pPr lvl="2" eaLnBrk="1" hangingPunct="1"/>
            <a:r>
              <a:rPr lang="en-US" sz="1600" dirty="0" err="1" smtClean="0"/>
              <a:t>Alienação</a:t>
            </a:r>
            <a:endParaRPr lang="en-US" sz="1600" dirty="0" smtClean="0"/>
          </a:p>
          <a:p>
            <a:pPr lvl="1" eaLnBrk="1" hangingPunct="1"/>
            <a:r>
              <a:rPr lang="en-US" sz="1800" dirty="0" err="1" smtClean="0"/>
              <a:t>Guia</a:t>
            </a:r>
            <a:r>
              <a:rPr lang="en-US" sz="1800" dirty="0" smtClean="0"/>
              <a:t> de </a:t>
            </a:r>
            <a:r>
              <a:rPr lang="en-US" sz="1800" dirty="0" err="1" smtClean="0"/>
              <a:t>Movimentação</a:t>
            </a:r>
            <a:r>
              <a:rPr lang="en-US" sz="1800" dirty="0" smtClean="0"/>
              <a:t> de Bens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movimentação</a:t>
            </a:r>
            <a:r>
              <a:rPr lang="en-US" sz="1800" dirty="0" smtClean="0"/>
              <a:t> </a:t>
            </a:r>
            <a:r>
              <a:rPr lang="en-US" sz="1800" dirty="0" err="1" smtClean="0"/>
              <a:t>eletrônica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err="1" smtClean="0"/>
              <a:t>Termo</a:t>
            </a:r>
            <a:r>
              <a:rPr lang="en-US" sz="1800" dirty="0" smtClean="0"/>
              <a:t> de </a:t>
            </a:r>
            <a:r>
              <a:rPr lang="en-US" sz="1800" dirty="0" err="1" smtClean="0"/>
              <a:t>Responsabilidade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Relatórios</a:t>
            </a:r>
            <a:r>
              <a:rPr lang="en-US" sz="1800" dirty="0" smtClean="0"/>
              <a:t> </a:t>
            </a:r>
            <a:r>
              <a:rPr lang="en-US" sz="1800" dirty="0" err="1" smtClean="0"/>
              <a:t>gerenciais</a:t>
            </a:r>
            <a:endParaRPr lang="en-US" sz="1800" dirty="0" smtClean="0"/>
          </a:p>
          <a:p>
            <a:pPr lvl="2" eaLnBrk="1" hangingPunct="1"/>
            <a:r>
              <a:rPr lang="en-US" sz="1600" dirty="0" err="1" smtClean="0"/>
              <a:t>Aquisições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grupo</a:t>
            </a:r>
            <a:r>
              <a:rPr lang="en-US" sz="1600" dirty="0" smtClean="0"/>
              <a:t>, </a:t>
            </a:r>
            <a:r>
              <a:rPr lang="en-US" sz="1600" dirty="0" err="1" smtClean="0"/>
              <a:t>setor</a:t>
            </a:r>
            <a:r>
              <a:rPr lang="en-US" sz="1600" dirty="0" smtClean="0"/>
              <a:t>, </a:t>
            </a:r>
            <a:r>
              <a:rPr lang="en-US" sz="1600" dirty="0" err="1" smtClean="0"/>
              <a:t>fonte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r>
              <a:rPr lang="en-US" sz="1600" dirty="0" smtClean="0"/>
              <a:t>, etc…	</a:t>
            </a:r>
          </a:p>
          <a:p>
            <a:pPr lvl="1"/>
            <a:r>
              <a:rPr lang="en-US" sz="1800" dirty="0" err="1" smtClean="0"/>
              <a:t>Depreciação</a:t>
            </a:r>
            <a:r>
              <a:rPr lang="en-US" sz="1800" dirty="0" smtClean="0"/>
              <a:t> de Bens</a:t>
            </a:r>
            <a:endParaRPr lang="pt-BR" sz="18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46" y="4098514"/>
            <a:ext cx="4242618" cy="26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5276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13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Infra-</a:t>
            </a:r>
            <a:r>
              <a:rPr lang="en-US" dirty="0" err="1" smtClean="0"/>
              <a:t>Estrutura</a:t>
            </a:r>
            <a:endParaRPr lang="pt-BR" dirty="0"/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323528" y="1412776"/>
            <a:ext cx="3528392" cy="452596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/>
              <a:t>Requisições</a:t>
            </a:r>
            <a:r>
              <a:rPr lang="en-US" sz="1800" dirty="0"/>
              <a:t> de </a:t>
            </a:r>
            <a:r>
              <a:rPr lang="en-US" sz="1800" dirty="0" err="1"/>
              <a:t>Manutenção</a:t>
            </a:r>
            <a:r>
              <a:rPr lang="en-US" sz="1800" dirty="0"/>
              <a:t> e </a:t>
            </a:r>
            <a:r>
              <a:rPr lang="en-US" sz="1800" dirty="0" err="1" smtClean="0"/>
              <a:t>Meio-Ambiente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Controle</a:t>
            </a:r>
            <a:r>
              <a:rPr lang="en-US" sz="1800" dirty="0"/>
              <a:t> da </a:t>
            </a:r>
            <a:r>
              <a:rPr lang="en-US" sz="1800" dirty="0" err="1"/>
              <a:t>manutenção</a:t>
            </a:r>
            <a:r>
              <a:rPr lang="en-US" sz="1800" dirty="0"/>
              <a:t> da </a:t>
            </a:r>
            <a:r>
              <a:rPr lang="en-US" sz="1800" dirty="0" smtClean="0"/>
              <a:t>infra-</a:t>
            </a:r>
            <a:r>
              <a:rPr lang="en-US" sz="1800" dirty="0" err="1" smtClean="0"/>
              <a:t>estrutura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Ordens</a:t>
            </a:r>
            <a:r>
              <a:rPr lang="en-US" sz="1800" dirty="0"/>
              <a:t> de </a:t>
            </a:r>
            <a:r>
              <a:rPr lang="en-US" sz="1800" dirty="0" err="1"/>
              <a:t>serviço</a:t>
            </a:r>
            <a:r>
              <a:rPr lang="en-US" sz="1800" dirty="0"/>
              <a:t> de </a:t>
            </a:r>
            <a:r>
              <a:rPr lang="en-US" sz="1800" dirty="0" err="1" smtClean="0"/>
              <a:t>manutenção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Almoxarifado</a:t>
            </a:r>
            <a:r>
              <a:rPr lang="en-US" sz="1800" dirty="0"/>
              <a:t> de </a:t>
            </a:r>
            <a:r>
              <a:rPr lang="en-US" sz="1800" dirty="0" err="1"/>
              <a:t>manutenção</a:t>
            </a:r>
            <a:r>
              <a:rPr lang="en-US" sz="1800" dirty="0"/>
              <a:t> da </a:t>
            </a:r>
            <a:r>
              <a:rPr lang="en-US" sz="1800" dirty="0" smtClean="0"/>
              <a:t>infra-</a:t>
            </a:r>
            <a:r>
              <a:rPr lang="en-US" sz="1800" dirty="0" err="1" smtClean="0"/>
              <a:t>estrutura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Controle</a:t>
            </a:r>
            <a:r>
              <a:rPr lang="en-US" sz="1800" dirty="0"/>
              <a:t> das </a:t>
            </a:r>
            <a:r>
              <a:rPr lang="en-US" sz="1800" dirty="0" err="1"/>
              <a:t>obras</a:t>
            </a:r>
            <a:r>
              <a:rPr lang="en-US" sz="1800" dirty="0"/>
              <a:t> da </a:t>
            </a:r>
            <a:r>
              <a:rPr lang="en-US" sz="1800" dirty="0" err="1" smtClean="0"/>
              <a:t>instituição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err="1"/>
              <a:t>Controle</a:t>
            </a:r>
            <a:r>
              <a:rPr lang="en-US" sz="1800" dirty="0"/>
              <a:t> </a:t>
            </a:r>
            <a:r>
              <a:rPr lang="en-US" sz="1800" dirty="0" err="1"/>
              <a:t>financeiro</a:t>
            </a:r>
            <a:r>
              <a:rPr lang="en-US" sz="1800" dirty="0"/>
              <a:t> e </a:t>
            </a:r>
            <a:r>
              <a:rPr lang="en-US" sz="1800" dirty="0" err="1"/>
              <a:t>cronograma</a:t>
            </a:r>
            <a:r>
              <a:rPr lang="en-US" sz="1800" dirty="0"/>
              <a:t> </a:t>
            </a:r>
            <a:r>
              <a:rPr lang="en-US" sz="1800" dirty="0" err="1" smtClean="0"/>
              <a:t>físico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err="1"/>
              <a:t>Integrado</a:t>
            </a:r>
            <a:r>
              <a:rPr lang="en-US" sz="1800" dirty="0"/>
              <a:t> com </a:t>
            </a:r>
            <a:r>
              <a:rPr lang="en-US" sz="1800" dirty="0" err="1"/>
              <a:t>contratos</a:t>
            </a:r>
            <a:r>
              <a:rPr lang="en-US" sz="1800" dirty="0"/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122565" cy="28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22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Liquidação</a:t>
            </a:r>
            <a:r>
              <a:rPr lang="en-US" dirty="0" smtClean="0"/>
              <a:t> de </a:t>
            </a:r>
            <a:r>
              <a:rPr lang="en-US" dirty="0" err="1" smtClean="0"/>
              <a:t>Despesa</a:t>
            </a:r>
            <a:endParaRPr lang="pt-B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351310"/>
            <a:ext cx="3538736" cy="4525962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err="1" smtClean="0"/>
              <a:t>Controle</a:t>
            </a:r>
            <a:r>
              <a:rPr lang="en-US" sz="2000" dirty="0" smtClean="0"/>
              <a:t> do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liquidação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despesas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err="1" smtClean="0"/>
              <a:t>Realização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acompanhamento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entrega</a:t>
            </a:r>
            <a:r>
              <a:rPr lang="en-US" sz="2000" dirty="0" smtClean="0"/>
              <a:t> do material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 err="1" smtClean="0"/>
              <a:t>fornecedor</a:t>
            </a:r>
            <a:r>
              <a:rPr lang="en-US" sz="2000" dirty="0" smtClean="0"/>
              <a:t> </a:t>
            </a:r>
            <a:r>
              <a:rPr lang="en-US" sz="2000" dirty="0" err="1" smtClean="0"/>
              <a:t>ganhador</a:t>
            </a:r>
            <a:r>
              <a:rPr lang="en-US" sz="2000" dirty="0" smtClean="0"/>
              <a:t>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licitação</a:t>
            </a:r>
            <a:r>
              <a:rPr lang="en-US" sz="2000" dirty="0" smtClean="0"/>
              <a:t>, </a:t>
            </a:r>
            <a:r>
              <a:rPr lang="en-US" sz="2000" dirty="0" err="1" smtClean="0"/>
              <a:t>penalizações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fornecedores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atraso</a:t>
            </a:r>
            <a:r>
              <a:rPr lang="en-US" sz="2000" dirty="0" smtClean="0"/>
              <a:t>,  </a:t>
            </a:r>
            <a:r>
              <a:rPr lang="en-US" sz="2000" dirty="0" err="1" smtClean="0"/>
              <a:t>cadastro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de </a:t>
            </a:r>
            <a:r>
              <a:rPr lang="en-US" sz="2000" dirty="0" err="1" smtClean="0"/>
              <a:t>pagamento</a:t>
            </a:r>
            <a:r>
              <a:rPr lang="en-US" sz="2000" dirty="0" smtClean="0"/>
              <a:t>, </a:t>
            </a:r>
            <a:r>
              <a:rPr lang="en-US" sz="2000" dirty="0" err="1" smtClean="0"/>
              <a:t>notas</a:t>
            </a:r>
            <a:r>
              <a:rPr lang="en-US" sz="2000" dirty="0" smtClean="0"/>
              <a:t> </a:t>
            </a:r>
            <a:r>
              <a:rPr lang="en-US" sz="2000" dirty="0" err="1" smtClean="0"/>
              <a:t>fiscais</a:t>
            </a:r>
            <a:r>
              <a:rPr lang="en-US" sz="2000" dirty="0" smtClean="0"/>
              <a:t>, etc.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3044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09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857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smtClean="0"/>
              <a:t>UNIFAP </a:t>
            </a:r>
            <a:r>
              <a:rPr lang="en-US" dirty="0" err="1" smtClean="0"/>
              <a:t>em</a:t>
            </a:r>
            <a:r>
              <a:rPr lang="en-US" dirty="0" smtClean="0"/>
              <a:t> 2003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336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484784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Boa parte da Universidade não informatizada e com procedimentos manuais.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Dificuldades em obter informação. 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Os sistemas existentes eram precárias e não integrados.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Dificuldade na implantação de procedimentos administrativos.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Pouca eficiência no serviço prestado em algumas áreas.</a:t>
            </a:r>
          </a:p>
          <a:p>
            <a:pPr algn="just"/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4" y="4062632"/>
            <a:ext cx="2911242" cy="218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8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Boletins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81138"/>
            <a:ext cx="3744416" cy="4525962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Auxílio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formulação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publicação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boletim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da </a:t>
            </a:r>
            <a:r>
              <a:rPr lang="en-US" sz="2400" dirty="0" err="1" smtClean="0"/>
              <a:t>instituição</a:t>
            </a:r>
            <a:r>
              <a:rPr lang="en-US" sz="2400" dirty="0" smtClean="0"/>
              <a:t>;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Envio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informativos</a:t>
            </a:r>
            <a:r>
              <a:rPr lang="en-US" sz="2400" dirty="0" smtClean="0"/>
              <a:t> </a:t>
            </a:r>
            <a:r>
              <a:rPr lang="en-US" sz="2400" dirty="0" err="1" smtClean="0"/>
              <a:t>eletronicamente</a:t>
            </a:r>
            <a:r>
              <a:rPr lang="en-US" sz="2400" dirty="0" smtClean="0"/>
              <a:t> </a:t>
            </a:r>
            <a:r>
              <a:rPr lang="en-US" sz="2400" dirty="0" err="1" smtClean="0"/>
              <a:t>pelas</a:t>
            </a:r>
            <a:r>
              <a:rPr lang="en-US" sz="2400" dirty="0" smtClean="0"/>
              <a:t> </a:t>
            </a:r>
            <a:r>
              <a:rPr lang="en-US" sz="2400" dirty="0" err="1" smtClean="0"/>
              <a:t>unidades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Busca</a:t>
            </a:r>
            <a:r>
              <a:rPr lang="en-US" sz="2400" dirty="0" smtClean="0"/>
              <a:t> de </a:t>
            </a:r>
            <a:r>
              <a:rPr lang="en-US" sz="2400" dirty="0" err="1" smtClean="0"/>
              <a:t>portarias</a:t>
            </a:r>
            <a:r>
              <a:rPr lang="en-US" sz="2400" dirty="0" smtClean="0"/>
              <a:t>, </a:t>
            </a:r>
            <a:r>
              <a:rPr lang="en-US" sz="2400" dirty="0" err="1" smtClean="0"/>
              <a:t>documentos</a:t>
            </a:r>
            <a:r>
              <a:rPr lang="en-US" sz="2400" dirty="0" smtClean="0"/>
              <a:t>, </a:t>
            </a:r>
            <a:r>
              <a:rPr lang="en-US" sz="2400" dirty="0" err="1" smtClean="0"/>
              <a:t>atos</a:t>
            </a:r>
            <a:r>
              <a:rPr lang="en-US" sz="2400" dirty="0" smtClean="0"/>
              <a:t>, etc…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269" y="1844824"/>
            <a:ext cx="27398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361" y="1844824"/>
            <a:ext cx="26997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4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Contratos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7829550" cy="459310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Contratos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Cadastro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Contratos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Pagamentos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Aditivos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Tratamento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específico</a:t>
            </a:r>
            <a:r>
              <a:rPr lang="en-US" sz="2400" dirty="0" smtClean="0"/>
              <a:t> para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Mão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obra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700" dirty="0" err="1" smtClean="0"/>
              <a:t>Aquisição</a:t>
            </a:r>
            <a:r>
              <a:rPr lang="en-US" sz="1700" dirty="0" smtClean="0"/>
              <a:t> de Material </a:t>
            </a:r>
            <a:r>
              <a:rPr lang="en-US" sz="1700" dirty="0" err="1" smtClean="0"/>
              <a:t>Bibliográfico</a:t>
            </a:r>
            <a:endParaRPr lang="en-US" sz="17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Serviços</a:t>
            </a:r>
            <a:r>
              <a:rPr lang="en-US" sz="2000" dirty="0" smtClean="0"/>
              <a:t> de </a:t>
            </a:r>
            <a:r>
              <a:rPr lang="en-US" sz="2000" dirty="0" err="1" smtClean="0"/>
              <a:t>Limpeza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Relatórios</a:t>
            </a:r>
            <a:r>
              <a:rPr lang="en-US" sz="2400" dirty="0" smtClean="0"/>
              <a:t> e </a:t>
            </a:r>
            <a:r>
              <a:rPr lang="en-US" sz="2400" dirty="0" err="1" smtClean="0"/>
              <a:t>Alertas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Distribuição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gastos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Saldo</a:t>
            </a:r>
            <a:r>
              <a:rPr lang="en-US" sz="1800" dirty="0" smtClean="0"/>
              <a:t> </a:t>
            </a:r>
            <a:r>
              <a:rPr lang="en-US" sz="1800" dirty="0" err="1" smtClean="0"/>
              <a:t>atual</a:t>
            </a:r>
            <a:r>
              <a:rPr lang="en-US" sz="1800" dirty="0" smtClean="0"/>
              <a:t> dos </a:t>
            </a:r>
            <a:r>
              <a:rPr lang="en-US" sz="1800" dirty="0" err="1" smtClean="0"/>
              <a:t>contratos</a:t>
            </a:r>
            <a:r>
              <a:rPr lang="en-US" sz="1800" dirty="0" smtClean="0"/>
              <a:t> e </a:t>
            </a:r>
            <a:r>
              <a:rPr lang="en-US" sz="1800" dirty="0" err="1" smtClean="0"/>
              <a:t>contratos</a:t>
            </a:r>
            <a:r>
              <a:rPr lang="en-US" sz="1800" dirty="0" smtClean="0"/>
              <a:t> a </a:t>
            </a:r>
            <a:r>
              <a:rPr lang="en-US" sz="1800" dirty="0" err="1" smtClean="0"/>
              <a:t>vencer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Acompanhamento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todos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pagamentos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Controle</a:t>
            </a:r>
            <a:r>
              <a:rPr lang="en-US" sz="1800" dirty="0" smtClean="0"/>
              <a:t> de </a:t>
            </a:r>
            <a:r>
              <a:rPr lang="en-US" sz="1800" dirty="0" err="1" smtClean="0"/>
              <a:t>Contratos</a:t>
            </a:r>
            <a:r>
              <a:rPr lang="en-US" sz="1800" dirty="0" smtClean="0"/>
              <a:t> de </a:t>
            </a:r>
            <a:r>
              <a:rPr lang="en-US" sz="1800" dirty="0" err="1" smtClean="0"/>
              <a:t>Terceirização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mão</a:t>
            </a:r>
            <a:r>
              <a:rPr lang="en-US" sz="1800" dirty="0" smtClean="0"/>
              <a:t>-de-</a:t>
            </a:r>
            <a:r>
              <a:rPr lang="en-US" sz="1800" dirty="0" err="1" smtClean="0"/>
              <a:t>obra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Contratos</a:t>
            </a:r>
            <a:r>
              <a:rPr lang="en-US" sz="1800" dirty="0" smtClean="0"/>
              <a:t> a </a:t>
            </a:r>
            <a:r>
              <a:rPr lang="en-US" sz="1800" dirty="0" err="1" smtClean="0"/>
              <a:t>vencer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Balancete</a:t>
            </a:r>
            <a:r>
              <a:rPr lang="en-US" sz="1800" dirty="0" smtClean="0"/>
              <a:t> dos </a:t>
            </a:r>
            <a:r>
              <a:rPr lang="en-US" sz="1800" dirty="0" err="1" smtClean="0"/>
              <a:t>Contratos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0350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104588"/>
            <a:ext cx="43021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1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Convênios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Projetos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Submissão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projetos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Convênios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Descentralizações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orçamentárias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Contratos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Recursos</a:t>
            </a:r>
            <a:r>
              <a:rPr lang="en-US" sz="1800" dirty="0" smtClean="0"/>
              <a:t> </a:t>
            </a:r>
            <a:r>
              <a:rPr lang="en-US" sz="1800" dirty="0" err="1" smtClean="0"/>
              <a:t>diretamente</a:t>
            </a:r>
            <a:r>
              <a:rPr lang="en-US" sz="1800" dirty="0" smtClean="0"/>
              <a:t> </a:t>
            </a:r>
            <a:r>
              <a:rPr lang="en-US" sz="1800" dirty="0" err="1" smtClean="0"/>
              <a:t>arrecadados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Registro</a:t>
            </a:r>
            <a:r>
              <a:rPr lang="en-US" sz="2000" dirty="0" smtClean="0"/>
              <a:t> dos </a:t>
            </a:r>
            <a:r>
              <a:rPr lang="en-US" sz="2000" dirty="0" err="1" smtClean="0"/>
              <a:t>convênios</a:t>
            </a:r>
            <a:r>
              <a:rPr lang="en-US" sz="2000" dirty="0" smtClean="0"/>
              <a:t> </a:t>
            </a:r>
            <a:r>
              <a:rPr lang="en-US" sz="2000" dirty="0" err="1" smtClean="0"/>
              <a:t>financeiros</a:t>
            </a:r>
            <a:r>
              <a:rPr lang="en-US" sz="2000" dirty="0" smtClean="0"/>
              <a:t> e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financeiros</a:t>
            </a:r>
            <a:r>
              <a:rPr lang="en-US" sz="2000" dirty="0" smtClean="0"/>
              <a:t> (</a:t>
            </a:r>
            <a:r>
              <a:rPr lang="en-US" sz="2000" dirty="0" err="1" smtClean="0"/>
              <a:t>Estágios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exemplo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Acompanhamento</a:t>
            </a:r>
            <a:r>
              <a:rPr lang="en-US" sz="2000" dirty="0" smtClean="0"/>
              <a:t> </a:t>
            </a:r>
            <a:r>
              <a:rPr lang="en-US" sz="2000" dirty="0" err="1" smtClean="0"/>
              <a:t>financeiro</a:t>
            </a:r>
            <a:r>
              <a:rPr lang="en-US" sz="2000" dirty="0" smtClean="0"/>
              <a:t> e de </a:t>
            </a:r>
            <a:r>
              <a:rPr lang="en-US" sz="2000" dirty="0" err="1" smtClean="0"/>
              <a:t>prestação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contas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Submissão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Projetos</a:t>
            </a:r>
            <a:endParaRPr lang="en-US" sz="2000" dirty="0" smtClean="0"/>
          </a:p>
          <a:p>
            <a:pPr marL="392113" lvl="1" indent="0">
              <a:buNone/>
            </a:pPr>
            <a:endParaRPr lang="pt-BR" dirty="0" smtClean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Projetos</a:t>
            </a:r>
            <a:r>
              <a:rPr lang="en-US" dirty="0" smtClean="0"/>
              <a:t> e </a:t>
            </a:r>
            <a:r>
              <a:rPr lang="en-US" dirty="0" err="1" smtClean="0"/>
              <a:t>Convênios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77850"/>
            <a:ext cx="28178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989513"/>
            <a:ext cx="39528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7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Controle</a:t>
            </a:r>
            <a:r>
              <a:rPr lang="en-US" sz="2800" dirty="0" smtClean="0"/>
              <a:t> da </a:t>
            </a:r>
            <a:r>
              <a:rPr lang="en-US" sz="2800" dirty="0" err="1" smtClean="0"/>
              <a:t>Frota</a:t>
            </a:r>
            <a:r>
              <a:rPr lang="en-US" sz="2800" dirty="0" smtClean="0"/>
              <a:t> de </a:t>
            </a:r>
            <a:r>
              <a:rPr lang="en-US" sz="2800" dirty="0" err="1" smtClean="0"/>
              <a:t>veículos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Solicitação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veículos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Registro</a:t>
            </a:r>
            <a:r>
              <a:rPr lang="en-US" sz="2800" dirty="0" smtClean="0"/>
              <a:t> de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com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Combustível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Manutenção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Insumos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Infrações</a:t>
            </a:r>
            <a:r>
              <a:rPr lang="en-US" sz="2800" dirty="0" smtClean="0"/>
              <a:t> / </a:t>
            </a:r>
            <a:r>
              <a:rPr lang="en-US" sz="2800" dirty="0" err="1" smtClean="0"/>
              <a:t>Multas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Contabilização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unidade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Controle</a:t>
            </a:r>
            <a:r>
              <a:rPr lang="en-US" sz="2800" dirty="0" smtClean="0"/>
              <a:t> de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Registro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 / </a:t>
            </a:r>
            <a:r>
              <a:rPr lang="en-US" sz="2400" dirty="0" err="1" smtClean="0"/>
              <a:t>saída</a:t>
            </a:r>
            <a:r>
              <a:rPr lang="en-US" sz="2400" dirty="0" smtClean="0"/>
              <a:t> de </a:t>
            </a:r>
            <a:r>
              <a:rPr lang="en-US" sz="2400" dirty="0" err="1" smtClean="0"/>
              <a:t>veículos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Motoristas</a:t>
            </a:r>
            <a:r>
              <a:rPr lang="en-US" sz="2400" dirty="0" smtClean="0"/>
              <a:t> </a:t>
            </a:r>
            <a:r>
              <a:rPr lang="en-US" sz="2400" dirty="0" err="1" smtClean="0"/>
              <a:t>habilitados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Transportes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5" y="2498362"/>
            <a:ext cx="3645221" cy="18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19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457200" y="668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>
                <a:effectLst/>
              </a:rPr>
              <a:t>Faturas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73313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mtClean="0"/>
              <a:t>Cadastro de Faturas</a:t>
            </a:r>
          </a:p>
          <a:p>
            <a:pPr lvl="1"/>
            <a:r>
              <a:rPr lang="pt-BR" smtClean="0"/>
              <a:t>Água e Esgotamento Sanitário</a:t>
            </a:r>
          </a:p>
          <a:p>
            <a:pPr lvl="1"/>
            <a:r>
              <a:rPr lang="pt-BR" smtClean="0"/>
              <a:t>Energia </a:t>
            </a:r>
          </a:p>
          <a:p>
            <a:pPr lvl="1"/>
            <a:r>
              <a:rPr lang="pt-BR" smtClean="0"/>
              <a:t>Telefonia</a:t>
            </a:r>
          </a:p>
          <a:p>
            <a:r>
              <a:rPr lang="pt-BR" smtClean="0"/>
              <a:t>Cadastro de Empresas</a:t>
            </a:r>
          </a:p>
          <a:p>
            <a:r>
              <a:rPr lang="pt-BR" smtClean="0"/>
              <a:t>Cadastro de Localidades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995005"/>
            <a:ext cx="2924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4223605"/>
            <a:ext cx="53609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65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98955"/>
            <a:ext cx="44196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22968"/>
            <a:ext cx="43148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39750" y="221080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Faturas - Relatórios</a:t>
            </a:r>
          </a:p>
        </p:txBody>
      </p:sp>
    </p:spTree>
    <p:extLst>
      <p:ext uri="{BB962C8B-B14F-4D97-AF65-F5344CB8AC3E}">
        <p14:creationId xmlns="" xmlns:p14="http://schemas.microsoft.com/office/powerpoint/2010/main" val="1570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90"/>
            <a:ext cx="8514740" cy="47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1162"/>
            <a:ext cx="8514740" cy="11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14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Sistema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protocolos</a:t>
            </a:r>
            <a:endParaRPr lang="en-US" sz="2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Geração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capa</a:t>
            </a:r>
            <a:r>
              <a:rPr lang="en-US" sz="2400" dirty="0" smtClean="0"/>
              <a:t> dos </a:t>
            </a:r>
            <a:r>
              <a:rPr lang="en-US" sz="2400" dirty="0" err="1" smtClean="0"/>
              <a:t>processos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Acompanhamento</a:t>
            </a:r>
            <a:r>
              <a:rPr lang="en-US" sz="2400" dirty="0" smtClean="0"/>
              <a:t> da </a:t>
            </a:r>
            <a:r>
              <a:rPr lang="en-US" sz="2400" dirty="0" err="1" smtClean="0"/>
              <a:t>tramitação</a:t>
            </a:r>
            <a:r>
              <a:rPr lang="en-US" sz="2400" dirty="0" smtClean="0"/>
              <a:t> de </a:t>
            </a:r>
          </a:p>
          <a:p>
            <a:pPr marL="392113" lvl="1" indent="0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en-US" sz="2400" dirty="0" err="1" smtClean="0"/>
              <a:t>processos</a:t>
            </a:r>
            <a:r>
              <a:rPr lang="en-US" sz="2400" dirty="0" smtClean="0"/>
              <a:t> e </a:t>
            </a:r>
            <a:r>
              <a:rPr lang="en-US" sz="2400" dirty="0" err="1" smtClean="0"/>
              <a:t>documentos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Tramitação</a:t>
            </a:r>
            <a:r>
              <a:rPr lang="en-US" sz="2400" dirty="0" smtClean="0"/>
              <a:t> com </a:t>
            </a:r>
            <a:r>
              <a:rPr lang="en-US" sz="2400" dirty="0" err="1" smtClean="0"/>
              <a:t>leitor</a:t>
            </a:r>
            <a:r>
              <a:rPr lang="en-US" sz="2400" dirty="0" smtClean="0"/>
              <a:t> de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de </a:t>
            </a:r>
            <a:r>
              <a:rPr lang="en-US" sz="2400" dirty="0" err="1" smtClean="0"/>
              <a:t>barras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Documentos</a:t>
            </a:r>
            <a:r>
              <a:rPr lang="en-US" sz="2800" dirty="0" smtClean="0"/>
              <a:t> </a:t>
            </a:r>
            <a:r>
              <a:rPr lang="en-US" sz="2800" dirty="0" err="1" smtClean="0"/>
              <a:t>Eletrônicos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Memorandos</a:t>
            </a:r>
            <a:r>
              <a:rPr lang="en-US" sz="2400" dirty="0" smtClean="0"/>
              <a:t> </a:t>
            </a:r>
            <a:r>
              <a:rPr lang="en-US" sz="2400" dirty="0" err="1" smtClean="0"/>
              <a:t>Eletrônicos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Memorando</a:t>
            </a:r>
            <a:r>
              <a:rPr lang="en-US" sz="2400" dirty="0" smtClean="0"/>
              <a:t> Circular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Despachos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processos</a:t>
            </a:r>
            <a:r>
              <a:rPr lang="en-US" sz="2400" dirty="0" smtClean="0"/>
              <a:t> e </a:t>
            </a:r>
            <a:r>
              <a:rPr lang="en-US" sz="2400" dirty="0" err="1" smtClean="0"/>
              <a:t>memorandos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integração</a:t>
            </a:r>
            <a:r>
              <a:rPr lang="en-US" sz="2400" dirty="0" smtClean="0"/>
              <a:t> com um GED (</a:t>
            </a:r>
            <a:r>
              <a:rPr lang="en-US" sz="2400" dirty="0" err="1" smtClean="0"/>
              <a:t>Gerência</a:t>
            </a:r>
            <a:r>
              <a:rPr lang="en-US" sz="2400" dirty="0" smtClean="0"/>
              <a:t> </a:t>
            </a:r>
            <a:r>
              <a:rPr lang="en-US" sz="2400" dirty="0" err="1" smtClean="0"/>
              <a:t>Eletrônica</a:t>
            </a:r>
            <a:r>
              <a:rPr lang="en-US" sz="2400" dirty="0" smtClean="0"/>
              <a:t> de </a:t>
            </a:r>
            <a:r>
              <a:rPr lang="en-US" sz="2400" dirty="0" err="1" smtClean="0"/>
              <a:t>Documentos</a:t>
            </a:r>
            <a:r>
              <a:rPr lang="en-US" sz="2400" dirty="0" smtClean="0"/>
              <a:t>)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Protocolo</a:t>
            </a:r>
            <a:r>
              <a:rPr lang="en-US" dirty="0" smtClean="0"/>
              <a:t> 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333375"/>
            <a:ext cx="20256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0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67455"/>
            <a:ext cx="8356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93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3700" smtClean="0">
                <a:effectLst/>
              </a:rPr>
              <a:t>Portal Público SIPAC</a:t>
            </a:r>
            <a:br>
              <a:rPr lang="pt-BR" sz="3700" smtClean="0">
                <a:effectLst/>
              </a:rPr>
            </a:br>
            <a:endParaRPr lang="pt-BR" sz="3700" smtClean="0">
              <a:effectLst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21395" y="760314"/>
            <a:ext cx="8229600" cy="652462"/>
          </a:xfrm>
        </p:spPr>
        <p:txBody>
          <a:bodyPr/>
          <a:lstStyle/>
          <a:p>
            <a:r>
              <a:rPr lang="pt-BR" smtClean="0"/>
              <a:t>www.sipac.ufrn.br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7" y="1340768"/>
            <a:ext cx="7937303" cy="549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62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“O </a:t>
            </a:r>
            <a:r>
              <a:rPr lang="en-US" dirty="0" err="1" smtClean="0"/>
              <a:t>sonho</a:t>
            </a:r>
            <a:r>
              <a:rPr lang="en-US" dirty="0" smtClean="0"/>
              <a:t>”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64371" y="2364283"/>
            <a:ext cx="2286000" cy="19288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Calibri" pitchFamily="34" charset="0"/>
              </a:rPr>
              <a:t>Repósitório</a:t>
            </a:r>
            <a:r>
              <a:rPr lang="en-US" sz="2400" dirty="0">
                <a:latin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</a:rPr>
              <a:t>Informações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Institucionais</a:t>
            </a:r>
            <a:endParaRPr lang="en-US" sz="24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err="1">
                <a:latin typeface="Calibri" pitchFamily="34" charset="0"/>
              </a:rPr>
              <a:t>Banco</a:t>
            </a:r>
            <a:r>
              <a:rPr lang="en-US" sz="2000" dirty="0">
                <a:latin typeface="Calibri" pitchFamily="34" charset="0"/>
              </a:rPr>
              <a:t> de Dados)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2542" y="2792908"/>
            <a:ext cx="2000250" cy="107156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alibri" pitchFamily="34" charset="0"/>
              </a:rPr>
              <a:t>Diversos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Setores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da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UNIFAP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607112" y="3114377"/>
            <a:ext cx="785812" cy="4286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750510" y="2542877"/>
            <a:ext cx="2285986" cy="15716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libri" pitchFamily="34" charset="0"/>
              </a:rPr>
              <a:t>Relatórios</a:t>
            </a:r>
            <a:r>
              <a:rPr lang="en-US" sz="2400" b="1" dirty="0">
                <a:latin typeface="Calibri" pitchFamily="34" charset="0"/>
              </a:rPr>
              <a:t> de </a:t>
            </a:r>
            <a:r>
              <a:rPr lang="en-US" sz="2400" b="1" dirty="0" err="1">
                <a:latin typeface="Calibri" pitchFamily="34" charset="0"/>
              </a:rPr>
              <a:t>Gestão</a:t>
            </a:r>
            <a:r>
              <a:rPr lang="en-US" sz="2400" b="1" dirty="0">
                <a:latin typeface="Calibri" pitchFamily="34" charset="0"/>
              </a:rPr>
              <a:t> e </a:t>
            </a:r>
            <a:r>
              <a:rPr lang="en-US" sz="2400" b="1" dirty="0" err="1">
                <a:latin typeface="Calibri" pitchFamily="34" charset="0"/>
              </a:rPr>
              <a:t>Controle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pt-BR" sz="2400" b="1" dirty="0">
              <a:latin typeface="Calibri" pitchFamily="34" charset="0"/>
            </a:endParaRPr>
          </a:p>
        </p:txBody>
      </p: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1101228" y="4598243"/>
            <a:ext cx="7215188" cy="2143125"/>
            <a:chOff x="1142976" y="4000504"/>
            <a:chExt cx="7215238" cy="2143140"/>
          </a:xfrm>
        </p:grpSpPr>
        <p:sp>
          <p:nvSpPr>
            <p:cNvPr id="12" name="Estrela de 6 Pontas 11"/>
            <p:cNvSpPr/>
            <p:nvPr/>
          </p:nvSpPr>
          <p:spPr>
            <a:xfrm>
              <a:off x="1142976" y="4000504"/>
              <a:ext cx="2071702" cy="1928827"/>
            </a:xfrm>
            <a:prstGeom prst="star6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alibri" pitchFamily="34" charset="0"/>
                </a:rPr>
                <a:t>Políticas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Estratégicas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13" name="Estrela de 6 Pontas 12"/>
            <p:cNvSpPr/>
            <p:nvPr/>
          </p:nvSpPr>
          <p:spPr>
            <a:xfrm>
              <a:off x="3857620" y="4000504"/>
              <a:ext cx="2000264" cy="2071703"/>
            </a:xfrm>
            <a:prstGeom prst="star6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alibri" pitchFamily="34" charset="0"/>
                </a:rPr>
                <a:t>Agilidade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na</a:t>
              </a:r>
              <a:r>
                <a:rPr lang="en-US" dirty="0">
                  <a:latin typeface="Calibri" pitchFamily="34" charset="0"/>
                </a:rPr>
                <a:t> Informação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14" name="Estrela de 6 Pontas 13"/>
            <p:cNvSpPr/>
            <p:nvPr/>
          </p:nvSpPr>
          <p:spPr>
            <a:xfrm>
              <a:off x="6357950" y="4000504"/>
              <a:ext cx="2000264" cy="2143140"/>
            </a:xfrm>
            <a:prstGeom prst="star6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 smtClean="0">
                  <a:latin typeface="Calibri" pitchFamily="34" charset="0"/>
                </a:rPr>
                <a:t>Agilizar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dirty="0" err="1" smtClean="0">
                  <a:latin typeface="Calibri" pitchFamily="34" charset="0"/>
                </a:rPr>
                <a:t>Processos</a:t>
              </a:r>
              <a:endParaRPr lang="pt-BR" dirty="0">
                <a:latin typeface="Calibri" pitchFamily="34" charset="0"/>
              </a:endParaRP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5821816" y="3114377"/>
            <a:ext cx="785812" cy="4286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635896" y="836712"/>
            <a:ext cx="2016224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Sistema Amigável e completo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6732240" y="620688"/>
            <a:ext cx="2232248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Comunidade Universitária </a:t>
            </a:r>
            <a:br>
              <a:rPr lang="pt-BR" sz="1400" dirty="0" smtClean="0"/>
            </a:br>
            <a:r>
              <a:rPr lang="pt-BR" sz="1100" dirty="0" smtClean="0"/>
              <a:t>(Docentes, Discentes,  público externo, gestores, </a:t>
            </a:r>
            <a:r>
              <a:rPr lang="pt-BR" sz="1100" dirty="0" err="1" smtClean="0"/>
              <a:t>etc</a:t>
            </a:r>
            <a:r>
              <a:rPr lang="pt-BR" sz="1100" dirty="0" smtClean="0"/>
              <a:t>)</a:t>
            </a:r>
            <a:endParaRPr lang="pt-BR" sz="1400" dirty="0"/>
          </a:p>
        </p:txBody>
      </p:sp>
      <p:sp>
        <p:nvSpPr>
          <p:cNvPr id="21" name="Seta para a esquerda e para a direita 20"/>
          <p:cNvSpPr/>
          <p:nvPr/>
        </p:nvSpPr>
        <p:spPr>
          <a:xfrm>
            <a:off x="5796136" y="1124744"/>
            <a:ext cx="864096" cy="288032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22" name="Seta para cima e para baixo 21"/>
          <p:cNvSpPr/>
          <p:nvPr/>
        </p:nvSpPr>
        <p:spPr>
          <a:xfrm>
            <a:off x="4552244" y="1674682"/>
            <a:ext cx="216024" cy="576064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8000" dirty="0" smtClean="0"/>
              <a:t>SIGRH</a:t>
            </a:r>
            <a:endParaRPr lang="pt-BR" sz="8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692696"/>
            <a:ext cx="56166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481138"/>
            <a:ext cx="8229600" cy="1519237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4"/>
                </a:solidFill>
              </a:rPr>
              <a:t>S</a:t>
            </a:r>
            <a:r>
              <a:rPr lang="en-US" sz="3200" dirty="0" err="1" smtClean="0"/>
              <a:t>istema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I</a:t>
            </a:r>
            <a:r>
              <a:rPr lang="en-US" sz="3200" dirty="0" err="1" smtClean="0"/>
              <a:t>ntegrado</a:t>
            </a:r>
            <a:r>
              <a:rPr lang="en-US" sz="3200" dirty="0" smtClean="0"/>
              <a:t> de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  </a:t>
            </a:r>
            <a:r>
              <a:rPr lang="en-US" sz="3200" b="1" dirty="0" err="1" smtClean="0">
                <a:solidFill>
                  <a:schemeClr val="accent4"/>
                </a:solidFill>
              </a:rPr>
              <a:t>G</a:t>
            </a:r>
            <a:r>
              <a:rPr lang="en-US" sz="3200" dirty="0" err="1" smtClean="0"/>
              <a:t>estão</a:t>
            </a:r>
            <a:r>
              <a:rPr lang="en-US" sz="3200" b="1" dirty="0" smtClean="0">
                <a:solidFill>
                  <a:schemeClr val="accent4"/>
                </a:solidFill>
              </a:rPr>
              <a:t> de R</a:t>
            </a:r>
            <a:r>
              <a:rPr lang="en-US" sz="3200" dirty="0" smtClean="0"/>
              <a:t>ecursos </a:t>
            </a:r>
            <a:r>
              <a:rPr lang="en-US" sz="3200" b="1" dirty="0" smtClean="0">
                <a:solidFill>
                  <a:schemeClr val="accent4"/>
                </a:solidFill>
              </a:rPr>
              <a:t>H</a:t>
            </a:r>
            <a:r>
              <a:rPr lang="en-US" sz="3200" dirty="0" smtClean="0"/>
              <a:t>umanos</a:t>
            </a:r>
            <a:endParaRPr lang="en-US" i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SIGRH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428728" y="3143248"/>
            <a:ext cx="6286544" cy="22145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Férias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Frequência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Financeiro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Dimensionamento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Força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Trabalho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Funcional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Conselhos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Superiores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Concursos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Capacitação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etc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80845" y="5517232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hlinkClick r:id="rId2"/>
              </a:rPr>
              <a:t>https</a:t>
            </a:r>
            <a:r>
              <a:rPr lang="pt-BR" sz="3600" b="1" dirty="0" smtClean="0">
                <a:hlinkClick r:id="rId2"/>
              </a:rPr>
              <a:t>://sigrh.unifap.br</a:t>
            </a:r>
            <a:r>
              <a:rPr lang="pt-BR" sz="3600" dirty="0" smtClean="0">
                <a:hlinkClick r:id="rId2"/>
              </a:rPr>
              <a:t>/</a:t>
            </a:r>
            <a:endParaRPr lang="pt-BR" sz="3600" b="1" dirty="0">
              <a:solidFill>
                <a:schemeClr val="accent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36712"/>
            <a:ext cx="8715375" cy="4862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84" name="Grupo 83"/>
          <p:cNvGrpSpPr/>
          <p:nvPr/>
        </p:nvGrpSpPr>
        <p:grpSpPr>
          <a:xfrm>
            <a:off x="345093" y="2776934"/>
            <a:ext cx="6768752" cy="2740298"/>
            <a:chOff x="345093" y="2776934"/>
            <a:chExt cx="6768752" cy="2740298"/>
          </a:xfrm>
        </p:grpSpPr>
        <p:sp>
          <p:nvSpPr>
            <p:cNvPr id="60" name="Retângulo 59"/>
            <p:cNvSpPr/>
            <p:nvPr/>
          </p:nvSpPr>
          <p:spPr>
            <a:xfrm>
              <a:off x="345093" y="3068960"/>
              <a:ext cx="6768752" cy="24482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9" name="Conector reto 68"/>
            <p:cNvCxnSpPr>
              <a:stCxn id="60" idx="0"/>
              <a:endCxn id="5" idx="4"/>
            </p:cNvCxnSpPr>
            <p:nvPr/>
          </p:nvCxnSpPr>
          <p:spPr>
            <a:xfrm flipV="1">
              <a:off x="3729469" y="2776934"/>
              <a:ext cx="1603" cy="292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lipse 5"/>
          <p:cNvSpPr/>
          <p:nvPr/>
        </p:nvSpPr>
        <p:spPr>
          <a:xfrm>
            <a:off x="2062871" y="4884983"/>
            <a:ext cx="1545641" cy="416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err="1"/>
              <a:t>Capacitação</a:t>
            </a:r>
            <a:endParaRPr lang="pt-BR" sz="1100" dirty="0"/>
          </a:p>
        </p:txBody>
      </p:sp>
      <p:sp>
        <p:nvSpPr>
          <p:cNvPr id="7" name="Elipse 6"/>
          <p:cNvSpPr/>
          <p:nvPr/>
        </p:nvSpPr>
        <p:spPr>
          <a:xfrm>
            <a:off x="467544" y="4030170"/>
            <a:ext cx="1562611" cy="4549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Dimensiona-mento</a:t>
            </a:r>
            <a:endParaRPr lang="pt-BR" sz="2000" dirty="0"/>
          </a:p>
        </p:txBody>
      </p:sp>
      <p:sp>
        <p:nvSpPr>
          <p:cNvPr id="10" name="Elipse 9"/>
          <p:cNvSpPr/>
          <p:nvPr/>
        </p:nvSpPr>
        <p:spPr>
          <a:xfrm>
            <a:off x="5376639" y="4060858"/>
            <a:ext cx="1571625" cy="4482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Comissões</a:t>
            </a:r>
            <a:endParaRPr lang="pt-BR" sz="1050" dirty="0"/>
          </a:p>
        </p:txBody>
      </p:sp>
      <p:grpSp>
        <p:nvGrpSpPr>
          <p:cNvPr id="82" name="Grupo 81"/>
          <p:cNvGrpSpPr/>
          <p:nvPr/>
        </p:nvGrpSpPr>
        <p:grpSpPr>
          <a:xfrm>
            <a:off x="3034159" y="1760487"/>
            <a:ext cx="1393825" cy="1016447"/>
            <a:chOff x="3034159" y="1760487"/>
            <a:chExt cx="1393825" cy="1016447"/>
          </a:xfrm>
        </p:grpSpPr>
        <p:sp>
          <p:nvSpPr>
            <p:cNvPr id="5" name="Elipse 4"/>
            <p:cNvSpPr/>
            <p:nvPr/>
          </p:nvSpPr>
          <p:spPr>
            <a:xfrm>
              <a:off x="3034159" y="2276872"/>
              <a:ext cx="1393825" cy="50006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 err="1" smtClean="0"/>
                <a:t>Cadastro</a:t>
              </a:r>
              <a:endParaRPr lang="pt-BR" sz="900" b="1" dirty="0"/>
            </a:p>
          </p:txBody>
        </p:sp>
        <p:cxnSp>
          <p:nvCxnSpPr>
            <p:cNvPr id="17" name="Conector reto 16"/>
            <p:cNvCxnSpPr>
              <a:stCxn id="16" idx="4"/>
              <a:endCxn id="5" idx="0"/>
            </p:cNvCxnSpPr>
            <p:nvPr/>
          </p:nvCxnSpPr>
          <p:spPr>
            <a:xfrm>
              <a:off x="3718331" y="1760487"/>
              <a:ext cx="12741" cy="516385"/>
            </a:xfrm>
            <a:prstGeom prst="line">
              <a:avLst/>
            </a:prstGeom>
            <a:ln w="25400" cmpd="sng">
              <a:solidFill>
                <a:schemeClr val="tx2">
                  <a:lumMod val="40000"/>
                  <a:lumOff val="60000"/>
                  <a:alpha val="83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Elipse 20"/>
          <p:cNvSpPr/>
          <p:nvPr/>
        </p:nvSpPr>
        <p:spPr>
          <a:xfrm>
            <a:off x="3742187" y="4881683"/>
            <a:ext cx="1571625" cy="4641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/>
              <a:t>Concursos</a:t>
            </a:r>
            <a:endParaRPr lang="pt-BR" sz="1050" dirty="0"/>
          </a:p>
        </p:txBody>
      </p:sp>
      <p:sp>
        <p:nvSpPr>
          <p:cNvPr id="22" name="Retângulo 21"/>
          <p:cNvSpPr/>
          <p:nvPr/>
        </p:nvSpPr>
        <p:spPr>
          <a:xfrm>
            <a:off x="179512" y="5699596"/>
            <a:ext cx="8715375" cy="285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Portal </a:t>
            </a:r>
            <a:r>
              <a:rPr lang="en-US" sz="1200" dirty="0" smtClean="0"/>
              <a:t>do </a:t>
            </a:r>
            <a:r>
              <a:rPr lang="en-US" sz="1200" dirty="0" err="1" smtClean="0"/>
              <a:t>Servidor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179512" y="5985346"/>
            <a:ext cx="8715375" cy="285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Portal </a:t>
            </a:r>
            <a:r>
              <a:rPr lang="en-US" sz="1200" dirty="0" smtClean="0"/>
              <a:t>da Auditoria e </a:t>
            </a:r>
            <a:r>
              <a:rPr lang="en-US" sz="1200" dirty="0" err="1" smtClean="0"/>
              <a:t>Controle</a:t>
            </a:r>
            <a:r>
              <a:rPr lang="en-US" sz="1200" dirty="0" smtClean="0"/>
              <a:t> </a:t>
            </a:r>
            <a:r>
              <a:rPr lang="en-US" sz="1200" dirty="0" err="1" smtClean="0"/>
              <a:t>Interno</a:t>
            </a:r>
            <a:endParaRPr lang="pt-BR" sz="1200" dirty="0"/>
          </a:p>
        </p:txBody>
      </p:sp>
      <p:grpSp>
        <p:nvGrpSpPr>
          <p:cNvPr id="81" name="Grupo 80"/>
          <p:cNvGrpSpPr/>
          <p:nvPr/>
        </p:nvGrpSpPr>
        <p:grpSpPr>
          <a:xfrm>
            <a:off x="1475656" y="1472455"/>
            <a:ext cx="1461013" cy="1317024"/>
            <a:chOff x="1475656" y="1472455"/>
            <a:chExt cx="1461013" cy="1317024"/>
          </a:xfrm>
        </p:grpSpPr>
        <p:sp>
          <p:nvSpPr>
            <p:cNvPr id="43" name="Elipse 42"/>
            <p:cNvSpPr/>
            <p:nvPr/>
          </p:nvSpPr>
          <p:spPr>
            <a:xfrm>
              <a:off x="1475656" y="2289417"/>
              <a:ext cx="1393825" cy="50006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err="1" smtClean="0"/>
                <a:t>Férias</a:t>
              </a:r>
              <a:endParaRPr lang="pt-BR" sz="900" dirty="0"/>
            </a:p>
          </p:txBody>
        </p:sp>
        <p:cxnSp>
          <p:nvCxnSpPr>
            <p:cNvPr id="47" name="Conector angulado 46"/>
            <p:cNvCxnSpPr>
              <a:stCxn id="43" idx="0"/>
              <a:endCxn id="16" idx="2"/>
            </p:cNvCxnSpPr>
            <p:nvPr/>
          </p:nvCxnSpPr>
          <p:spPr>
            <a:xfrm rot="5400000" flipH="1" flipV="1">
              <a:off x="2146138" y="1498886"/>
              <a:ext cx="816962" cy="764100"/>
            </a:xfrm>
            <a:prstGeom prst="bentConnector2">
              <a:avLst/>
            </a:prstGeom>
            <a:ln w="25400" cmpd="sng">
              <a:solidFill>
                <a:schemeClr val="tx2">
                  <a:lumMod val="40000"/>
                  <a:lumOff val="60000"/>
                  <a:alpha val="83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upo 79"/>
          <p:cNvGrpSpPr/>
          <p:nvPr/>
        </p:nvGrpSpPr>
        <p:grpSpPr>
          <a:xfrm>
            <a:off x="2871516" y="116632"/>
            <a:ext cx="1724025" cy="1643855"/>
            <a:chOff x="2871516" y="116632"/>
            <a:chExt cx="1724025" cy="1643855"/>
          </a:xfrm>
        </p:grpSpPr>
        <p:sp>
          <p:nvSpPr>
            <p:cNvPr id="16" name="Elipse 15"/>
            <p:cNvSpPr/>
            <p:nvPr/>
          </p:nvSpPr>
          <p:spPr>
            <a:xfrm>
              <a:off x="2936669" y="1184423"/>
              <a:ext cx="1563323" cy="5760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 smtClean="0"/>
                <a:t>Leitura</a:t>
              </a:r>
              <a:r>
                <a:rPr lang="en-US" sz="1200" dirty="0" smtClean="0"/>
                <a:t> de Dados SIAPE</a:t>
              </a:r>
              <a:endParaRPr lang="pt-BR" sz="12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516" y="116632"/>
              <a:ext cx="172402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Conector reto 48"/>
            <p:cNvCxnSpPr>
              <a:stCxn id="16" idx="0"/>
              <a:endCxn id="3074" idx="2"/>
            </p:cNvCxnSpPr>
            <p:nvPr/>
          </p:nvCxnSpPr>
          <p:spPr>
            <a:xfrm flipV="1">
              <a:off x="3718331" y="650032"/>
              <a:ext cx="15198" cy="534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upo 82"/>
          <p:cNvGrpSpPr/>
          <p:nvPr/>
        </p:nvGrpSpPr>
        <p:grpSpPr>
          <a:xfrm>
            <a:off x="4499992" y="1472455"/>
            <a:ext cx="1607717" cy="1317024"/>
            <a:chOff x="4499992" y="1472455"/>
            <a:chExt cx="1607717" cy="1317024"/>
          </a:xfrm>
        </p:grpSpPr>
        <p:sp>
          <p:nvSpPr>
            <p:cNvPr id="9" name="Elipse 8"/>
            <p:cNvSpPr/>
            <p:nvPr/>
          </p:nvSpPr>
          <p:spPr>
            <a:xfrm>
              <a:off x="4760640" y="2289417"/>
              <a:ext cx="1347069" cy="50006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/>
                <a:t>Avaliação</a:t>
              </a:r>
              <a:r>
                <a:rPr lang="en-US" sz="1050" dirty="0"/>
                <a:t> </a:t>
              </a:r>
              <a:r>
                <a:rPr lang="en-US" sz="1050" dirty="0" err="1"/>
                <a:t>Funcional</a:t>
              </a:r>
              <a:endParaRPr lang="pt-BR" sz="1050" dirty="0"/>
            </a:p>
          </p:txBody>
        </p:sp>
        <p:cxnSp>
          <p:nvCxnSpPr>
            <p:cNvPr id="53" name="Conector angulado 52"/>
            <p:cNvCxnSpPr>
              <a:stCxn id="9" idx="0"/>
              <a:endCxn id="16" idx="6"/>
            </p:cNvCxnSpPr>
            <p:nvPr/>
          </p:nvCxnSpPr>
          <p:spPr>
            <a:xfrm rot="16200000" flipV="1">
              <a:off x="4558603" y="1413844"/>
              <a:ext cx="816962" cy="934183"/>
            </a:xfrm>
            <a:prstGeom prst="bentConnector2">
              <a:avLst/>
            </a:prstGeom>
            <a:ln w="25400" cmpd="sng">
              <a:solidFill>
                <a:schemeClr val="tx2">
                  <a:lumMod val="40000"/>
                  <a:lumOff val="60000"/>
                  <a:alpha val="83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Elipse 56"/>
          <p:cNvSpPr/>
          <p:nvPr/>
        </p:nvSpPr>
        <p:spPr>
          <a:xfrm>
            <a:off x="407517" y="3268155"/>
            <a:ext cx="1500187" cy="431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Plano de </a:t>
            </a:r>
            <a:r>
              <a:rPr lang="en-US" sz="1050" dirty="0" err="1" smtClean="0"/>
              <a:t>Saúde</a:t>
            </a:r>
            <a:endParaRPr lang="pt-BR" sz="2000" dirty="0"/>
          </a:p>
        </p:txBody>
      </p:sp>
      <p:sp>
        <p:nvSpPr>
          <p:cNvPr id="61" name="Elipse 60"/>
          <p:cNvSpPr/>
          <p:nvPr/>
        </p:nvSpPr>
        <p:spPr>
          <a:xfrm>
            <a:off x="3742187" y="3268155"/>
            <a:ext cx="1500187" cy="431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Atendimento</a:t>
            </a:r>
            <a:r>
              <a:rPr lang="en-US" sz="1050" dirty="0" smtClean="0"/>
              <a:t> </a:t>
            </a:r>
            <a:r>
              <a:rPr lang="en-US" sz="1050" dirty="0" err="1" smtClean="0"/>
              <a:t>ao</a:t>
            </a:r>
            <a:r>
              <a:rPr lang="en-US" sz="1050" dirty="0" smtClean="0"/>
              <a:t> </a:t>
            </a:r>
            <a:r>
              <a:rPr lang="en-US" sz="1050" dirty="0" err="1" smtClean="0"/>
              <a:t>Servidor</a:t>
            </a:r>
            <a:endParaRPr lang="pt-BR" sz="2000" dirty="0"/>
          </a:p>
        </p:txBody>
      </p:sp>
      <p:sp>
        <p:nvSpPr>
          <p:cNvPr id="62" name="Elipse 61"/>
          <p:cNvSpPr/>
          <p:nvPr/>
        </p:nvSpPr>
        <p:spPr>
          <a:xfrm>
            <a:off x="2061709" y="3268155"/>
            <a:ext cx="1500187" cy="431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Financeiro</a:t>
            </a:r>
            <a:endParaRPr lang="pt-BR" sz="2000" dirty="0"/>
          </a:p>
        </p:txBody>
      </p:sp>
      <p:sp>
        <p:nvSpPr>
          <p:cNvPr id="63" name="Elipse 62"/>
          <p:cNvSpPr/>
          <p:nvPr/>
        </p:nvSpPr>
        <p:spPr>
          <a:xfrm>
            <a:off x="2123729" y="4030170"/>
            <a:ext cx="1484784" cy="4549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Frequência</a:t>
            </a:r>
            <a:endParaRPr lang="pt-BR" sz="2000" dirty="0"/>
          </a:p>
        </p:txBody>
      </p:sp>
      <p:sp>
        <p:nvSpPr>
          <p:cNvPr id="64" name="Elipse 63"/>
          <p:cNvSpPr/>
          <p:nvPr/>
        </p:nvSpPr>
        <p:spPr>
          <a:xfrm>
            <a:off x="5375561" y="3268155"/>
            <a:ext cx="1562611" cy="4549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Consultas</a:t>
            </a:r>
            <a:r>
              <a:rPr lang="en-US" sz="1050" dirty="0" smtClean="0"/>
              <a:t> </a:t>
            </a:r>
            <a:r>
              <a:rPr lang="en-US" sz="1050" dirty="0" err="1" smtClean="0"/>
              <a:t>Funcionais</a:t>
            </a:r>
            <a:endParaRPr lang="pt-BR" sz="2000" dirty="0"/>
          </a:p>
        </p:txBody>
      </p:sp>
      <p:sp>
        <p:nvSpPr>
          <p:cNvPr id="65" name="Elipse 64"/>
          <p:cNvSpPr/>
          <p:nvPr/>
        </p:nvSpPr>
        <p:spPr>
          <a:xfrm>
            <a:off x="395536" y="4846219"/>
            <a:ext cx="1562611" cy="4549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Serviços</a:t>
            </a:r>
            <a:endParaRPr lang="pt-BR" sz="2000" dirty="0"/>
          </a:p>
        </p:txBody>
      </p:sp>
      <p:sp>
        <p:nvSpPr>
          <p:cNvPr id="66" name="Elipse 65"/>
          <p:cNvSpPr/>
          <p:nvPr/>
        </p:nvSpPr>
        <p:spPr>
          <a:xfrm>
            <a:off x="3729469" y="4067200"/>
            <a:ext cx="1512905" cy="4394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 smtClean="0"/>
              <a:t>Aposentadoria</a:t>
            </a:r>
            <a:endParaRPr lang="pt-BR" sz="1600" dirty="0"/>
          </a:p>
        </p:txBody>
      </p:sp>
      <p:sp>
        <p:nvSpPr>
          <p:cNvPr id="67" name="Elipse 66"/>
          <p:cNvSpPr/>
          <p:nvPr/>
        </p:nvSpPr>
        <p:spPr>
          <a:xfrm>
            <a:off x="5412344" y="4881683"/>
            <a:ext cx="1571625" cy="4641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Chefia</a:t>
            </a:r>
            <a:r>
              <a:rPr lang="en-US" sz="1050" dirty="0" smtClean="0"/>
              <a:t> de </a:t>
            </a:r>
            <a:r>
              <a:rPr lang="en-US" sz="1050" dirty="0" err="1" smtClean="0"/>
              <a:t>Unidade</a:t>
            </a:r>
            <a:endParaRPr lang="pt-BR" sz="1050" dirty="0"/>
          </a:p>
        </p:txBody>
      </p:sp>
      <p:grpSp>
        <p:nvGrpSpPr>
          <p:cNvPr id="85" name="Grupo 84"/>
          <p:cNvGrpSpPr/>
          <p:nvPr/>
        </p:nvGrpSpPr>
        <p:grpSpPr>
          <a:xfrm>
            <a:off x="4595542" y="383332"/>
            <a:ext cx="4152922" cy="2037556"/>
            <a:chOff x="4595542" y="383332"/>
            <a:chExt cx="4152922" cy="2037556"/>
          </a:xfrm>
        </p:grpSpPr>
        <p:sp>
          <p:nvSpPr>
            <p:cNvPr id="70" name="Elipse 69"/>
            <p:cNvSpPr/>
            <p:nvPr/>
          </p:nvSpPr>
          <p:spPr>
            <a:xfrm>
              <a:off x="7082188" y="1628801"/>
              <a:ext cx="1666276" cy="79208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Interação SIAPE</a:t>
              </a:r>
              <a:endParaRPr lang="pt-BR" sz="1600" dirty="0"/>
            </a:p>
          </p:txBody>
        </p:sp>
        <p:cxnSp>
          <p:nvCxnSpPr>
            <p:cNvPr id="72" name="Conector angulado 71"/>
            <p:cNvCxnSpPr>
              <a:stCxn id="70" idx="0"/>
              <a:endCxn id="3074" idx="3"/>
            </p:cNvCxnSpPr>
            <p:nvPr/>
          </p:nvCxnSpPr>
          <p:spPr>
            <a:xfrm rot="16200000" flipV="1">
              <a:off x="5632700" y="-653826"/>
              <a:ext cx="1245469" cy="331978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Elipse 87"/>
          <p:cNvSpPr/>
          <p:nvPr/>
        </p:nvSpPr>
        <p:spPr>
          <a:xfrm>
            <a:off x="7215394" y="4938345"/>
            <a:ext cx="1571625" cy="4641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Portal </a:t>
            </a:r>
            <a:r>
              <a:rPr lang="en-US" sz="1050" dirty="0" err="1" smtClean="0"/>
              <a:t>Público</a:t>
            </a:r>
            <a:endParaRPr lang="pt-BR" sz="1050" dirty="0"/>
          </a:p>
        </p:txBody>
      </p:sp>
      <p:sp>
        <p:nvSpPr>
          <p:cNvPr id="89" name="Elipse 88"/>
          <p:cNvSpPr/>
          <p:nvPr/>
        </p:nvSpPr>
        <p:spPr>
          <a:xfrm>
            <a:off x="7176839" y="4067200"/>
            <a:ext cx="1571625" cy="4641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 smtClean="0"/>
              <a:t>Administraçãode</a:t>
            </a:r>
            <a:r>
              <a:rPr lang="en-US" sz="1050" dirty="0" smtClean="0"/>
              <a:t> </a:t>
            </a:r>
            <a:r>
              <a:rPr lang="en-US" sz="1050" dirty="0" err="1" smtClean="0"/>
              <a:t>Pessoal</a:t>
            </a:r>
            <a:endParaRPr lang="pt-BR" sz="1050" dirty="0"/>
          </a:p>
        </p:txBody>
      </p:sp>
    </p:spTree>
    <p:extLst>
      <p:ext uri="{BB962C8B-B14F-4D97-AF65-F5344CB8AC3E}">
        <p14:creationId xmlns="" xmlns:p14="http://schemas.microsoft.com/office/powerpoint/2010/main" val="2576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179512" y="260648"/>
            <a:ext cx="8229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sz="3600" dirty="0" smtClean="0">
                <a:effectLst/>
              </a:rPr>
              <a:t>Portal Interno SIGRH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935"/>
            <a:ext cx="91630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effectLst/>
              </a:rPr>
              <a:t>Módulos do SIGRH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248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4762872" cy="1227782"/>
          </a:xfrm>
        </p:spPr>
        <p:txBody>
          <a:bodyPr/>
          <a:lstStyle/>
          <a:p>
            <a:r>
              <a:rPr lang="pt-BR" dirty="0" smtClean="0"/>
              <a:t>Versão publicada </a:t>
            </a:r>
            <a:r>
              <a:rPr lang="pt-BR" dirty="0"/>
              <a:t>em http://www.portaldap.ufrn.br/carta_servicos.php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864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Carta de Serviços do </a:t>
            </a:r>
            <a:r>
              <a:rPr lang="pt-BR" dirty="0" smtClean="0"/>
              <a:t>DAP (</a:t>
            </a:r>
            <a:r>
              <a:rPr lang="pt-BR" dirty="0" smtClean="0">
                <a:solidFill>
                  <a:srgbClr val="FF0000"/>
                </a:solidFill>
              </a:rPr>
              <a:t>Modelo UFRN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115820" cy="35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3635896" y="27809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08104" y="2491260"/>
            <a:ext cx="34418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PQGF/2010 (Prêmio Nacional da Gestão Pública),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27" y="1039721"/>
            <a:ext cx="34702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64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Portais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- SIGRH</a:t>
            </a:r>
            <a:endParaRPr lang="pt-BR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47886"/>
            <a:ext cx="91805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8000" dirty="0" smtClean="0"/>
              <a:t>O SEGREDO </a:t>
            </a:r>
            <a:endParaRPr lang="pt-BR" sz="8000" dirty="0"/>
          </a:p>
        </p:txBody>
      </p:sp>
    </p:spTree>
    <p:extLst>
      <p:ext uri="{BB962C8B-B14F-4D97-AF65-F5344CB8AC3E}">
        <p14:creationId xmlns="" xmlns:p14="http://schemas.microsoft.com/office/powerpoint/2010/main" val="2218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0688" y="116632"/>
            <a:ext cx="8229600" cy="1143000"/>
          </a:xfrm>
        </p:spPr>
        <p:txBody>
          <a:bodyPr/>
          <a:lstStyle/>
          <a:p>
            <a:r>
              <a:rPr lang="pt-BR" dirty="0" smtClean="0"/>
              <a:t>O segredo do sucesso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21328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SIG</a:t>
            </a:r>
          </a:p>
          <a:p>
            <a:pPr algn="ctr"/>
            <a:r>
              <a:rPr lang="pt-BR" sz="3200" dirty="0" smtClean="0"/>
              <a:t>Sistema de Informações Gerenciais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347864" y="3212976"/>
            <a:ext cx="396044" cy="5816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37890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TI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84168" y="379078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Gestão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32040" y="391328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21" y="4429233"/>
            <a:ext cx="1390101" cy="11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3568" y="126876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/>
              <a:t>Muito além do que implantar um software! </a:t>
            </a:r>
          </a:p>
          <a:p>
            <a:r>
              <a:rPr lang="pt-BR" sz="2400" b="1" i="1" dirty="0" smtClean="0">
                <a:solidFill>
                  <a:srgbClr val="FF0000"/>
                </a:solidFill>
              </a:rPr>
              <a:t>É mudar uma cultura de gestão!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29234"/>
            <a:ext cx="1314333" cy="93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39" y="4899108"/>
            <a:ext cx="1576821" cy="105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baixo 13"/>
          <p:cNvSpPr/>
          <p:nvPr/>
        </p:nvSpPr>
        <p:spPr>
          <a:xfrm>
            <a:off x="6840251" y="3226853"/>
            <a:ext cx="396044" cy="5816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3356992"/>
            <a:ext cx="23042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400" b="1" dirty="0" smtClean="0"/>
              <a:t>Gestão e TI devem estar afinadas no objetivo.</a:t>
            </a:r>
          </a:p>
          <a:p>
            <a:pPr marL="285750" indent="-285750">
              <a:buFont typeface="Arial" charset="0"/>
              <a:buChar char="•"/>
            </a:pPr>
            <a:endParaRPr lang="pt-BR" sz="1400" b="1" dirty="0"/>
          </a:p>
          <a:p>
            <a:pPr marL="285750" indent="-285750">
              <a:buFont typeface="Arial" charset="0"/>
              <a:buChar char="•"/>
            </a:pPr>
            <a:r>
              <a:rPr lang="pt-BR" sz="1400" b="1" dirty="0" smtClean="0"/>
              <a:t>Investimentos na “inteligência” e não somente na infra.</a:t>
            </a:r>
          </a:p>
          <a:p>
            <a:pPr marL="285750" indent="-285750">
              <a:buFont typeface="Arial" charset="0"/>
              <a:buChar char="•"/>
            </a:pPr>
            <a:endParaRPr lang="pt-BR" sz="1400" b="1" dirty="0"/>
          </a:p>
          <a:p>
            <a:pPr marL="285750" indent="-285750">
              <a:buFont typeface="Arial" charset="0"/>
              <a:buChar char="•"/>
            </a:pPr>
            <a:r>
              <a:rPr lang="pt-BR" sz="1400" b="1" dirty="0" smtClean="0"/>
              <a:t>Cultura organizacional  se muda a médio prazo.</a:t>
            </a:r>
          </a:p>
        </p:txBody>
      </p:sp>
    </p:spTree>
    <p:extLst>
      <p:ext uri="{BB962C8B-B14F-4D97-AF65-F5344CB8AC3E}">
        <p14:creationId xmlns="" xmlns:p14="http://schemas.microsoft.com/office/powerpoint/2010/main" val="3669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25767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Crescimento da </a:t>
            </a:r>
            <a:r>
              <a:rPr lang="pt-BR" dirty="0" smtClean="0"/>
              <a:t>UNIFAP </a:t>
            </a:r>
            <a:r>
              <a:rPr lang="pt-BR" dirty="0"/>
              <a:t>com qualidade </a:t>
            </a:r>
            <a:r>
              <a:rPr lang="pt-BR" dirty="0" smtClean="0"/>
              <a:t>demonstra a </a:t>
            </a:r>
            <a:r>
              <a:rPr lang="pt-BR" dirty="0"/>
              <a:t>importância da informatização.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Agilidade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da </a:t>
            </a:r>
            <a:r>
              <a:rPr lang="en-US" dirty="0" err="1" smtClean="0"/>
              <a:t>informações</a:t>
            </a:r>
            <a:r>
              <a:rPr lang="en-US" dirty="0" smtClean="0"/>
              <a:t> e </a:t>
            </a:r>
            <a:r>
              <a:rPr lang="en-US" dirty="0" err="1" smtClean="0"/>
              <a:t>apoio</a:t>
            </a:r>
            <a:r>
              <a:rPr lang="en-US" dirty="0" smtClean="0"/>
              <a:t> a </a:t>
            </a:r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decisões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chemeClr val="accent4"/>
                </a:solidFill>
              </a:rPr>
              <a:t>Os </a:t>
            </a:r>
            <a:r>
              <a:rPr lang="en-US" sz="3200" b="1" dirty="0" err="1" smtClean="0">
                <a:solidFill>
                  <a:schemeClr val="accent4"/>
                </a:solidFill>
              </a:rPr>
              <a:t>sistemas</a:t>
            </a:r>
            <a:r>
              <a:rPr lang="en-US" sz="3200" b="1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fazem</a:t>
            </a:r>
            <a:r>
              <a:rPr lang="en-US" sz="3200" b="1" dirty="0" smtClean="0">
                <a:solidFill>
                  <a:schemeClr val="accent4"/>
                </a:solidFill>
              </a:rPr>
              <a:t> parte do </a:t>
            </a:r>
            <a:r>
              <a:rPr lang="en-US" sz="3200" b="1" dirty="0" err="1" smtClean="0">
                <a:solidFill>
                  <a:schemeClr val="accent4"/>
                </a:solidFill>
              </a:rPr>
              <a:t>dia</a:t>
            </a:r>
            <a:r>
              <a:rPr lang="en-US" sz="3200" b="1" dirty="0" smtClean="0">
                <a:solidFill>
                  <a:schemeClr val="accent4"/>
                </a:solidFill>
              </a:rPr>
              <a:t>-a-</a:t>
            </a:r>
            <a:r>
              <a:rPr lang="en-US" sz="3200" b="1" dirty="0" err="1" smtClean="0">
                <a:solidFill>
                  <a:schemeClr val="accent4"/>
                </a:solidFill>
              </a:rPr>
              <a:t>dia</a:t>
            </a:r>
            <a:r>
              <a:rPr lang="en-US" sz="3200" b="1" dirty="0" smtClean="0">
                <a:solidFill>
                  <a:schemeClr val="accent4"/>
                </a:solidFill>
              </a:rPr>
              <a:t> da </a:t>
            </a:r>
            <a:r>
              <a:rPr lang="en-US" sz="3200" b="1" dirty="0" err="1" smtClean="0">
                <a:solidFill>
                  <a:schemeClr val="accent4"/>
                </a:solidFill>
              </a:rPr>
              <a:t>comunidade</a:t>
            </a:r>
            <a:r>
              <a:rPr lang="en-US" sz="3200" b="1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universitária</a:t>
            </a:r>
            <a:r>
              <a:rPr lang="en-US" sz="3200" b="1" dirty="0" smtClean="0">
                <a:solidFill>
                  <a:schemeClr val="accent4"/>
                </a:solidFill>
              </a:rPr>
              <a:t>!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Conclusões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1"/>
          <p:cNvSpPr>
            <a:spLocks noGrp="1"/>
          </p:cNvSpPr>
          <p:nvPr>
            <p:ph type="title"/>
          </p:nvPr>
        </p:nvSpPr>
        <p:spPr>
          <a:xfrm>
            <a:off x="1500197" y="269776"/>
            <a:ext cx="711519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/>
              <a:t>Sistemas</a:t>
            </a:r>
            <a:r>
              <a:rPr lang="en-US" sz="3600" dirty="0" smtClean="0"/>
              <a:t> </a:t>
            </a:r>
            <a:r>
              <a:rPr lang="en-US" sz="3600" dirty="0" err="1" smtClean="0"/>
              <a:t>Institucionais</a:t>
            </a:r>
            <a:r>
              <a:rPr lang="en-US" sz="3600" dirty="0" smtClean="0"/>
              <a:t>  SIG</a:t>
            </a:r>
            <a:endParaRPr lang="pt-BR" sz="3600" dirty="0"/>
          </a:p>
        </p:txBody>
      </p:sp>
      <p:sp>
        <p:nvSpPr>
          <p:cNvPr id="63" name="Retângulo 62"/>
          <p:cNvSpPr/>
          <p:nvPr/>
        </p:nvSpPr>
        <p:spPr>
          <a:xfrm>
            <a:off x="214313" y="2693988"/>
            <a:ext cx="8643937" cy="1663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214313" y="1184275"/>
            <a:ext cx="8643937" cy="1387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488652" y="3071813"/>
            <a:ext cx="2643188" cy="10715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SIPAC</a:t>
            </a:r>
            <a:endParaRPr lang="pt-BR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smtClean="0"/>
              <a:t>(Sistema Integrado de Patrimônio, Administração e Contratos)</a:t>
            </a:r>
            <a:endParaRPr lang="pt-BR" sz="1050" dirty="0"/>
          </a:p>
        </p:txBody>
      </p:sp>
      <p:sp>
        <p:nvSpPr>
          <p:cNvPr id="66" name="Elipse 65"/>
          <p:cNvSpPr/>
          <p:nvPr/>
        </p:nvSpPr>
        <p:spPr>
          <a:xfrm>
            <a:off x="5960690" y="3071813"/>
            <a:ext cx="257175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SIGRH</a:t>
            </a:r>
            <a:endParaRPr lang="pt-BR" sz="1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 smtClean="0"/>
              <a:t>(Sistema Integrado de Gestão de e Recursos Humanos)</a:t>
            </a:r>
            <a:endParaRPr lang="pt-BR" sz="1100" dirty="0"/>
          </a:p>
        </p:txBody>
      </p:sp>
      <p:sp>
        <p:nvSpPr>
          <p:cNvPr id="67" name="CaixaDeTexto 9"/>
          <p:cNvSpPr txBox="1">
            <a:spLocks noChangeArrowheads="1"/>
          </p:cNvSpPr>
          <p:nvPr/>
        </p:nvSpPr>
        <p:spPr bwMode="auto">
          <a:xfrm>
            <a:off x="3786188" y="40719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Lucida Sans Unicode" pitchFamily="34" charset="0"/>
              </a:rPr>
              <a:t>Administrativos</a:t>
            </a:r>
            <a:endParaRPr lang="pt-BR" sz="1400" i="1">
              <a:latin typeface="Lucida Sans Unicode" pitchFamily="34" charset="0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3143271" y="1235442"/>
            <a:ext cx="2643206" cy="11219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SIGAA</a:t>
            </a:r>
            <a:endParaRPr lang="pt-BR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 smtClean="0"/>
              <a:t>(Sistema Integrado de Gestão de Atividades Acadêmicas)</a:t>
            </a:r>
            <a:endParaRPr lang="pt-BR" sz="1200" dirty="0"/>
          </a:p>
        </p:txBody>
      </p:sp>
      <p:sp>
        <p:nvSpPr>
          <p:cNvPr id="71" name="Seta para baixo 70"/>
          <p:cNvSpPr/>
          <p:nvPr/>
        </p:nvSpPr>
        <p:spPr>
          <a:xfrm>
            <a:off x="642938" y="2428875"/>
            <a:ext cx="357187" cy="5715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2" name="Seta para baixo 71"/>
          <p:cNvSpPr/>
          <p:nvPr/>
        </p:nvSpPr>
        <p:spPr>
          <a:xfrm rot="10800000">
            <a:off x="8429625" y="2357438"/>
            <a:ext cx="357188" cy="5000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3" name="CaixaDeTexto 17"/>
          <p:cNvSpPr txBox="1">
            <a:spLocks noChangeArrowheads="1"/>
          </p:cNvSpPr>
          <p:nvPr/>
        </p:nvSpPr>
        <p:spPr bwMode="auto">
          <a:xfrm>
            <a:off x="7715250" y="1214438"/>
            <a:ext cx="1071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Lucida Sans Unicode" pitchFamily="34" charset="0"/>
              </a:rPr>
              <a:t>Área Fim</a:t>
            </a:r>
            <a:endParaRPr lang="pt-BR" sz="1600" i="1">
              <a:latin typeface="Lucida Sans Unicode" pitchFamily="34" charset="0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1643063" y="2357438"/>
            <a:ext cx="1928812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SIGAdmin</a:t>
            </a:r>
            <a:r>
              <a:rPr lang="en-US" sz="1400" dirty="0"/>
              <a:t> </a:t>
            </a:r>
            <a:r>
              <a:rPr lang="en-US" sz="900" dirty="0"/>
              <a:t>(Administração e Comunicação)</a:t>
            </a:r>
            <a:endParaRPr lang="pt-BR" sz="1400" dirty="0"/>
          </a:p>
        </p:txBody>
      </p:sp>
      <p:sp>
        <p:nvSpPr>
          <p:cNvPr id="75" name="Elipse 74"/>
          <p:cNvSpPr/>
          <p:nvPr/>
        </p:nvSpPr>
        <p:spPr>
          <a:xfrm>
            <a:off x="5572125" y="2357438"/>
            <a:ext cx="1785938" cy="520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SIG</a:t>
            </a:r>
            <a:r>
              <a:rPr lang="en-US" sz="1400" i="1" dirty="0"/>
              <a:t>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(</a:t>
            </a:r>
            <a:r>
              <a:rPr lang="en-US" sz="800" dirty="0" err="1"/>
              <a:t>Gestão</a:t>
            </a:r>
            <a:r>
              <a:rPr lang="en-US" sz="800" dirty="0"/>
              <a:t> </a:t>
            </a:r>
            <a:r>
              <a:rPr lang="en-US" sz="800" dirty="0" err="1"/>
              <a:t>Eletrônica</a:t>
            </a:r>
            <a:r>
              <a:rPr lang="en-US" sz="800" dirty="0"/>
              <a:t> de </a:t>
            </a:r>
            <a:r>
              <a:rPr lang="en-US" sz="800" dirty="0" err="1"/>
              <a:t>Documentos</a:t>
            </a:r>
            <a:r>
              <a:rPr lang="en-US" sz="800" dirty="0"/>
              <a:t>)</a:t>
            </a:r>
            <a:endParaRPr lang="pt-BR" sz="1200" dirty="0"/>
          </a:p>
        </p:txBody>
      </p:sp>
      <p:sp>
        <p:nvSpPr>
          <p:cNvPr id="77" name="Retângulo 23"/>
          <p:cNvSpPr>
            <a:spLocks noChangeArrowheads="1"/>
          </p:cNvSpPr>
          <p:nvPr/>
        </p:nvSpPr>
        <p:spPr bwMode="auto">
          <a:xfrm>
            <a:off x="2928938" y="5616575"/>
            <a:ext cx="3071812" cy="1169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1000" b="1" dirty="0"/>
              <a:t>SIPAC:</a:t>
            </a:r>
            <a:r>
              <a:rPr lang="en-US" sz="1000" dirty="0"/>
              <a:t> </a:t>
            </a:r>
            <a:r>
              <a:rPr lang="en-US" sz="1000" dirty="0" err="1"/>
              <a:t>Requisições</a:t>
            </a:r>
            <a:r>
              <a:rPr lang="en-US" sz="1000" dirty="0"/>
              <a:t>, </a:t>
            </a:r>
            <a:r>
              <a:rPr lang="en-US" sz="1000" dirty="0" err="1"/>
              <a:t>Almoxarifado</a:t>
            </a:r>
            <a:r>
              <a:rPr lang="en-US" sz="1000" dirty="0"/>
              <a:t>, </a:t>
            </a:r>
            <a:r>
              <a:rPr lang="en-US" sz="1000" dirty="0" err="1"/>
              <a:t>Orçamento</a:t>
            </a:r>
            <a:r>
              <a:rPr lang="en-US" sz="1000" dirty="0"/>
              <a:t>, </a:t>
            </a:r>
            <a:r>
              <a:rPr lang="en-US" sz="1000" dirty="0" err="1"/>
              <a:t>Compras</a:t>
            </a:r>
            <a:r>
              <a:rPr lang="en-US" sz="1000" dirty="0"/>
              <a:t>, </a:t>
            </a:r>
            <a:r>
              <a:rPr lang="en-US" sz="1000" dirty="0" err="1"/>
              <a:t>Registro</a:t>
            </a:r>
            <a:r>
              <a:rPr lang="en-US" sz="1000" dirty="0"/>
              <a:t> de </a:t>
            </a:r>
            <a:r>
              <a:rPr lang="en-US" sz="1000" dirty="0" err="1"/>
              <a:t>preços</a:t>
            </a:r>
            <a:r>
              <a:rPr lang="en-US" sz="1000" dirty="0"/>
              <a:t>, </a:t>
            </a:r>
            <a:r>
              <a:rPr lang="en-US" sz="1000" dirty="0" err="1"/>
              <a:t>Patrimônio</a:t>
            </a:r>
            <a:r>
              <a:rPr lang="en-US" sz="1000" dirty="0"/>
              <a:t>, </a:t>
            </a:r>
            <a:r>
              <a:rPr lang="en-US" sz="1000" dirty="0" err="1"/>
              <a:t>Licitação</a:t>
            </a:r>
            <a:r>
              <a:rPr lang="en-US" sz="1000" dirty="0"/>
              <a:t>, </a:t>
            </a:r>
            <a:r>
              <a:rPr lang="en-US" sz="1000" dirty="0" err="1"/>
              <a:t>Liquidação</a:t>
            </a:r>
            <a:r>
              <a:rPr lang="en-US" sz="1000" dirty="0"/>
              <a:t> da </a:t>
            </a:r>
            <a:r>
              <a:rPr lang="en-US" sz="1000" dirty="0" err="1"/>
              <a:t>despesa</a:t>
            </a:r>
            <a:r>
              <a:rPr lang="en-US" sz="1000" dirty="0"/>
              <a:t>, Infra-Estrutura, </a:t>
            </a:r>
            <a:r>
              <a:rPr lang="en-US" sz="1000" dirty="0" err="1"/>
              <a:t>Contratos</a:t>
            </a:r>
            <a:r>
              <a:rPr lang="en-US" sz="1000" dirty="0"/>
              <a:t>, </a:t>
            </a:r>
            <a:r>
              <a:rPr lang="en-US" sz="1000" dirty="0" err="1"/>
              <a:t>Convênios</a:t>
            </a:r>
            <a:r>
              <a:rPr lang="en-US" sz="1000" dirty="0"/>
              <a:t>, </a:t>
            </a:r>
            <a:r>
              <a:rPr lang="en-US" sz="1000" dirty="0" err="1"/>
              <a:t>Bolsas</a:t>
            </a:r>
            <a:r>
              <a:rPr lang="en-US" sz="1000" dirty="0"/>
              <a:t>, </a:t>
            </a:r>
            <a:r>
              <a:rPr lang="en-US" sz="1000" dirty="0" err="1"/>
              <a:t>Faturas</a:t>
            </a:r>
            <a:r>
              <a:rPr lang="en-US" sz="1000" dirty="0"/>
              <a:t>, </a:t>
            </a:r>
            <a:r>
              <a:rPr lang="en-US" sz="1000" dirty="0" err="1"/>
              <a:t>Transportes</a:t>
            </a:r>
            <a:r>
              <a:rPr lang="en-US" sz="1000" dirty="0"/>
              <a:t>, </a:t>
            </a:r>
            <a:r>
              <a:rPr lang="en-US" sz="1000" dirty="0" err="1"/>
              <a:t>Restaurante</a:t>
            </a:r>
            <a:r>
              <a:rPr lang="en-US" sz="1000" dirty="0"/>
              <a:t> </a:t>
            </a:r>
            <a:r>
              <a:rPr lang="en-US" sz="1000" dirty="0" err="1"/>
              <a:t>Universitário</a:t>
            </a:r>
            <a:r>
              <a:rPr lang="en-US" sz="1000" dirty="0"/>
              <a:t>, </a:t>
            </a:r>
            <a:r>
              <a:rPr lang="en-US" sz="1000" dirty="0" err="1"/>
              <a:t>Memorando</a:t>
            </a:r>
            <a:r>
              <a:rPr lang="en-US" sz="1000" dirty="0"/>
              <a:t> </a:t>
            </a:r>
            <a:r>
              <a:rPr lang="en-US" sz="1000" dirty="0" err="1"/>
              <a:t>Eletrônico</a:t>
            </a:r>
            <a:r>
              <a:rPr lang="en-US" sz="1000" dirty="0"/>
              <a:t>, </a:t>
            </a:r>
            <a:r>
              <a:rPr lang="en-US" sz="1000" dirty="0" err="1"/>
              <a:t>Protocolo</a:t>
            </a:r>
            <a:r>
              <a:rPr lang="en-US" sz="1000" dirty="0"/>
              <a:t>, Boletim de </a:t>
            </a:r>
            <a:r>
              <a:rPr lang="en-US" sz="1000" dirty="0" err="1"/>
              <a:t>Serviços</a:t>
            </a:r>
            <a:r>
              <a:rPr lang="en-US" sz="1000" dirty="0"/>
              <a:t>, etc.</a:t>
            </a:r>
            <a:endParaRPr lang="pt-BR" sz="1000" dirty="0"/>
          </a:p>
        </p:txBody>
      </p:sp>
      <p:sp>
        <p:nvSpPr>
          <p:cNvPr id="78" name="Retângulo 30"/>
          <p:cNvSpPr>
            <a:spLocks noChangeArrowheads="1"/>
          </p:cNvSpPr>
          <p:nvPr/>
        </p:nvSpPr>
        <p:spPr bwMode="auto">
          <a:xfrm>
            <a:off x="6072188" y="5643563"/>
            <a:ext cx="2857500" cy="1062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900" b="1" dirty="0" smtClean="0"/>
              <a:t>SIGRH</a:t>
            </a:r>
            <a:r>
              <a:rPr lang="en-US" sz="900" b="1" dirty="0"/>
              <a:t>:</a:t>
            </a:r>
            <a:r>
              <a:rPr lang="en-US" sz="900" dirty="0"/>
              <a:t> </a:t>
            </a:r>
            <a:r>
              <a:rPr lang="en-US" sz="900" dirty="0" err="1"/>
              <a:t>Férias</a:t>
            </a:r>
            <a:r>
              <a:rPr lang="en-US" sz="900" dirty="0"/>
              <a:t>, </a:t>
            </a:r>
            <a:r>
              <a:rPr lang="en-US" sz="900" dirty="0" err="1"/>
              <a:t>Frequência</a:t>
            </a:r>
            <a:r>
              <a:rPr lang="en-US" sz="900" dirty="0"/>
              <a:t>, </a:t>
            </a:r>
            <a:r>
              <a:rPr lang="en-US" sz="900" dirty="0" err="1"/>
              <a:t>Financeiro</a:t>
            </a:r>
            <a:r>
              <a:rPr lang="en-US" sz="900" dirty="0"/>
              <a:t>, </a:t>
            </a:r>
            <a:r>
              <a:rPr lang="en-US" sz="900" dirty="0" err="1"/>
              <a:t>Dimensionamento</a:t>
            </a:r>
            <a:r>
              <a:rPr lang="en-US" sz="900" dirty="0"/>
              <a:t> de </a:t>
            </a:r>
            <a:r>
              <a:rPr lang="en-US" sz="900" dirty="0" err="1"/>
              <a:t>Força</a:t>
            </a:r>
            <a:r>
              <a:rPr lang="en-US" sz="900" dirty="0"/>
              <a:t> de </a:t>
            </a:r>
            <a:r>
              <a:rPr lang="en-US" sz="900" dirty="0" err="1"/>
              <a:t>Trabalho</a:t>
            </a:r>
            <a:r>
              <a:rPr lang="en-US" sz="900" dirty="0"/>
              <a:t>, </a:t>
            </a:r>
            <a:r>
              <a:rPr lang="en-US" sz="900" dirty="0" err="1"/>
              <a:t>Avaliação</a:t>
            </a:r>
            <a:r>
              <a:rPr lang="en-US" sz="900" dirty="0"/>
              <a:t> </a:t>
            </a:r>
            <a:r>
              <a:rPr lang="en-US" sz="900" dirty="0" err="1"/>
              <a:t>Funcional</a:t>
            </a:r>
            <a:r>
              <a:rPr lang="en-US" sz="900" dirty="0"/>
              <a:t>, Plano de </a:t>
            </a:r>
            <a:r>
              <a:rPr lang="en-US" sz="900" dirty="0" err="1"/>
              <a:t>saúde</a:t>
            </a:r>
            <a:r>
              <a:rPr lang="en-US" sz="900" dirty="0"/>
              <a:t>, </a:t>
            </a:r>
            <a:r>
              <a:rPr lang="en-US" sz="900" dirty="0" err="1"/>
              <a:t>Escalas</a:t>
            </a:r>
            <a:r>
              <a:rPr lang="en-US" sz="900" dirty="0"/>
              <a:t>, </a:t>
            </a:r>
            <a:r>
              <a:rPr lang="en-US" sz="900" dirty="0" err="1"/>
              <a:t>Serviços</a:t>
            </a:r>
            <a:r>
              <a:rPr lang="en-US" sz="900" dirty="0"/>
              <a:t>, </a:t>
            </a:r>
            <a:r>
              <a:rPr lang="en-US" sz="900" dirty="0" err="1"/>
              <a:t>Concursos</a:t>
            </a:r>
            <a:r>
              <a:rPr lang="en-US" sz="900" dirty="0"/>
              <a:t>, </a:t>
            </a:r>
            <a:r>
              <a:rPr lang="en-US" sz="900" dirty="0" err="1"/>
              <a:t>Capacitação</a:t>
            </a:r>
            <a:r>
              <a:rPr lang="en-US" sz="900" dirty="0"/>
              <a:t>,  Plano </a:t>
            </a:r>
            <a:r>
              <a:rPr lang="en-US" sz="900" dirty="0" err="1"/>
              <a:t>Anual</a:t>
            </a:r>
            <a:r>
              <a:rPr lang="en-US" sz="900" dirty="0"/>
              <a:t> de </a:t>
            </a:r>
            <a:r>
              <a:rPr lang="en-US" sz="900" dirty="0" err="1"/>
              <a:t>Metas</a:t>
            </a:r>
            <a:r>
              <a:rPr lang="en-US" sz="900" dirty="0"/>
              <a:t>,  </a:t>
            </a:r>
            <a:r>
              <a:rPr lang="en-US" sz="900" dirty="0" err="1"/>
              <a:t>Adkcional</a:t>
            </a:r>
            <a:r>
              <a:rPr lang="en-US" sz="900" dirty="0"/>
              <a:t> </a:t>
            </a:r>
            <a:r>
              <a:rPr lang="en-US" sz="900" dirty="0" err="1"/>
              <a:t>Noturno</a:t>
            </a:r>
            <a:r>
              <a:rPr lang="en-US" sz="900" dirty="0"/>
              <a:t>, </a:t>
            </a:r>
            <a:r>
              <a:rPr lang="en-US" sz="900" dirty="0" err="1"/>
              <a:t>Hora</a:t>
            </a:r>
            <a:r>
              <a:rPr lang="en-US" sz="900" dirty="0"/>
              <a:t> Extra, </a:t>
            </a:r>
            <a:r>
              <a:rPr lang="en-US" sz="900" dirty="0" err="1"/>
              <a:t>Comissões</a:t>
            </a:r>
            <a:r>
              <a:rPr lang="en-US" sz="900" dirty="0"/>
              <a:t>, </a:t>
            </a:r>
            <a:r>
              <a:rPr lang="en-US" sz="900" dirty="0" err="1"/>
              <a:t>Colegiado</a:t>
            </a:r>
            <a:r>
              <a:rPr lang="en-US" sz="900" dirty="0"/>
              <a:t> e </a:t>
            </a:r>
            <a:r>
              <a:rPr lang="en-US" sz="900" dirty="0" err="1"/>
              <a:t>resoluções</a:t>
            </a:r>
            <a:r>
              <a:rPr lang="en-US" sz="900" dirty="0"/>
              <a:t>, </a:t>
            </a:r>
            <a:r>
              <a:rPr lang="en-US" sz="900" dirty="0" err="1"/>
              <a:t>aposentadoria</a:t>
            </a:r>
            <a:r>
              <a:rPr lang="en-US" sz="900" dirty="0"/>
              <a:t>, </a:t>
            </a:r>
            <a:endParaRPr lang="pt-BR" sz="900" dirty="0"/>
          </a:p>
        </p:txBody>
      </p:sp>
      <p:sp>
        <p:nvSpPr>
          <p:cNvPr id="79" name="Retângulo 78"/>
          <p:cNvSpPr/>
          <p:nvPr/>
        </p:nvSpPr>
        <p:spPr>
          <a:xfrm>
            <a:off x="214313" y="4500563"/>
            <a:ext cx="8643937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0" name="CaixaDeTexto 9"/>
          <p:cNvSpPr txBox="1">
            <a:spLocks noChangeArrowheads="1"/>
          </p:cNvSpPr>
          <p:nvPr/>
        </p:nvSpPr>
        <p:spPr bwMode="auto">
          <a:xfrm>
            <a:off x="7024688" y="5268913"/>
            <a:ext cx="1857375" cy="25400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50" i="1" dirty="0" err="1"/>
              <a:t>Sistemas</a:t>
            </a:r>
            <a:r>
              <a:rPr lang="en-US" sz="1050" i="1" dirty="0"/>
              <a:t> </a:t>
            </a:r>
            <a:r>
              <a:rPr lang="en-US" sz="1050" i="1" dirty="0" err="1"/>
              <a:t>Governamentais</a:t>
            </a:r>
            <a:endParaRPr lang="pt-BR" sz="1050" i="1" dirty="0"/>
          </a:p>
        </p:txBody>
      </p:sp>
      <p:sp>
        <p:nvSpPr>
          <p:cNvPr id="81" name="Elipse 80"/>
          <p:cNvSpPr/>
          <p:nvPr/>
        </p:nvSpPr>
        <p:spPr>
          <a:xfrm>
            <a:off x="6861559" y="4643441"/>
            <a:ext cx="1022809" cy="50007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SIAPE</a:t>
            </a:r>
            <a:endParaRPr lang="pt-BR" sz="1000" dirty="0"/>
          </a:p>
        </p:txBody>
      </p:sp>
      <p:sp>
        <p:nvSpPr>
          <p:cNvPr id="82" name="Elipse 81"/>
          <p:cNvSpPr/>
          <p:nvPr/>
        </p:nvSpPr>
        <p:spPr>
          <a:xfrm>
            <a:off x="285751" y="4572008"/>
            <a:ext cx="928695" cy="5000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/>
              <a:t>SIAFI</a:t>
            </a:r>
            <a:endParaRPr lang="pt-BR" sz="900" dirty="0"/>
          </a:p>
        </p:txBody>
      </p:sp>
      <p:sp>
        <p:nvSpPr>
          <p:cNvPr id="83" name="Elipse 82"/>
          <p:cNvSpPr/>
          <p:nvPr/>
        </p:nvSpPr>
        <p:spPr>
          <a:xfrm>
            <a:off x="1285884" y="4572008"/>
            <a:ext cx="1000132" cy="5000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/>
              <a:t>SIASG</a:t>
            </a:r>
            <a:endParaRPr lang="pt-BR" sz="900" dirty="0"/>
          </a:p>
        </p:txBody>
      </p:sp>
      <p:sp>
        <p:nvSpPr>
          <p:cNvPr id="84" name="Elipse 83"/>
          <p:cNvSpPr/>
          <p:nvPr/>
        </p:nvSpPr>
        <p:spPr>
          <a:xfrm>
            <a:off x="2357453" y="4561530"/>
            <a:ext cx="1071570" cy="5000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/>
              <a:t>SCDP</a:t>
            </a:r>
            <a:endParaRPr lang="pt-BR" sz="900" dirty="0"/>
          </a:p>
        </p:txBody>
      </p:sp>
      <p:sp>
        <p:nvSpPr>
          <p:cNvPr id="85" name="Elipse 84"/>
          <p:cNvSpPr/>
          <p:nvPr/>
        </p:nvSpPr>
        <p:spPr>
          <a:xfrm>
            <a:off x="3500461" y="4572008"/>
            <a:ext cx="1071570" cy="5000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 err="1" smtClean="0"/>
              <a:t>ComprasNET</a:t>
            </a:r>
            <a:endParaRPr lang="pt-BR" sz="400" dirty="0"/>
          </a:p>
        </p:txBody>
      </p:sp>
      <p:sp>
        <p:nvSpPr>
          <p:cNvPr id="86" name="Elipse 85"/>
          <p:cNvSpPr/>
          <p:nvPr/>
        </p:nvSpPr>
        <p:spPr>
          <a:xfrm>
            <a:off x="3643337" y="2428868"/>
            <a:ext cx="1857388" cy="520704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shade val="45000"/>
                  <a:satMod val="170000"/>
                </a:schemeClr>
              </a:gs>
              <a:gs pos="70000">
                <a:schemeClr val="accent3">
                  <a:tint val="99000"/>
                  <a:shade val="65000"/>
                  <a:satMod val="155000"/>
                </a:schemeClr>
              </a:gs>
              <a:gs pos="100000">
                <a:schemeClr val="accent3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Arquitetura</a:t>
            </a:r>
            <a:r>
              <a:rPr lang="en-US" sz="1200" dirty="0"/>
              <a:t> e </a:t>
            </a:r>
            <a:r>
              <a:rPr lang="en-US" sz="1200" dirty="0" err="1"/>
              <a:t>Serviços</a:t>
            </a:r>
            <a:endParaRPr lang="pt-BR" sz="1100" dirty="0"/>
          </a:p>
        </p:txBody>
      </p:sp>
      <p:sp>
        <p:nvSpPr>
          <p:cNvPr id="87" name="Seta para cima e para baixo 86"/>
          <p:cNvSpPr/>
          <p:nvPr/>
        </p:nvSpPr>
        <p:spPr>
          <a:xfrm>
            <a:off x="1691680" y="4143375"/>
            <a:ext cx="142875" cy="357188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8" name="Seta para cima e para baixo 87"/>
          <p:cNvSpPr/>
          <p:nvPr/>
        </p:nvSpPr>
        <p:spPr>
          <a:xfrm>
            <a:off x="7236296" y="4143375"/>
            <a:ext cx="142875" cy="357188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6357950" y="1214422"/>
            <a:ext cx="928694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/>
              <a:t>CAPES</a:t>
            </a:r>
            <a:endParaRPr lang="pt-BR" sz="800" dirty="0"/>
          </a:p>
        </p:txBody>
      </p:sp>
      <p:sp>
        <p:nvSpPr>
          <p:cNvPr id="90" name="Elipse 89"/>
          <p:cNvSpPr/>
          <p:nvPr/>
        </p:nvSpPr>
        <p:spPr>
          <a:xfrm>
            <a:off x="6357950" y="1714488"/>
            <a:ext cx="1000132" cy="5000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 smtClean="0"/>
              <a:t>OUTROS</a:t>
            </a:r>
            <a:endParaRPr lang="pt-BR" sz="900" dirty="0"/>
          </a:p>
        </p:txBody>
      </p:sp>
      <p:sp>
        <p:nvSpPr>
          <p:cNvPr id="91" name="Retângulo 22"/>
          <p:cNvSpPr>
            <a:spLocks noChangeArrowheads="1"/>
          </p:cNvSpPr>
          <p:nvPr/>
        </p:nvSpPr>
        <p:spPr bwMode="auto">
          <a:xfrm>
            <a:off x="19050" y="5661025"/>
            <a:ext cx="285750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1000" b="1" dirty="0"/>
              <a:t>SIGAA:</a:t>
            </a:r>
            <a:r>
              <a:rPr lang="en-US" sz="1000" dirty="0"/>
              <a:t> </a:t>
            </a:r>
            <a:r>
              <a:rPr lang="en-US" sz="1000" dirty="0" err="1"/>
              <a:t>Ensino</a:t>
            </a:r>
            <a:r>
              <a:rPr lang="en-US" sz="1000" dirty="0"/>
              <a:t> </a:t>
            </a:r>
            <a:r>
              <a:rPr lang="en-US" sz="1000" dirty="0" err="1"/>
              <a:t>Infantil</a:t>
            </a:r>
            <a:r>
              <a:rPr lang="en-US" sz="1000" dirty="0"/>
              <a:t>, </a:t>
            </a:r>
            <a:r>
              <a:rPr lang="en-US" sz="1000" dirty="0" err="1"/>
              <a:t>Médio</a:t>
            </a:r>
            <a:r>
              <a:rPr lang="en-US" sz="1000" dirty="0"/>
              <a:t>, </a:t>
            </a:r>
            <a:r>
              <a:rPr lang="en-US" sz="1000" dirty="0" err="1"/>
              <a:t>Técnico</a:t>
            </a:r>
            <a:r>
              <a:rPr lang="en-US" sz="1000" dirty="0"/>
              <a:t>, Graduação, Pós-Graduação </a:t>
            </a:r>
            <a:r>
              <a:rPr lang="en-US" sz="1000" dirty="0" err="1"/>
              <a:t>Lato</a:t>
            </a:r>
            <a:r>
              <a:rPr lang="en-US" sz="1000" dirty="0"/>
              <a:t> e </a:t>
            </a:r>
            <a:r>
              <a:rPr lang="en-US" sz="1000" dirty="0" err="1"/>
              <a:t>Stricto</a:t>
            </a:r>
            <a:r>
              <a:rPr lang="en-US" sz="1000" dirty="0"/>
              <a:t>, Pesquisa, Extensão, </a:t>
            </a:r>
            <a:r>
              <a:rPr lang="en-US" sz="1000" dirty="0" err="1"/>
              <a:t>Monitoria</a:t>
            </a:r>
            <a:r>
              <a:rPr lang="en-US" sz="1000" dirty="0"/>
              <a:t>,  EAD, </a:t>
            </a:r>
            <a:r>
              <a:rPr lang="en-US" sz="1000" dirty="0" err="1"/>
              <a:t>Produção</a:t>
            </a:r>
            <a:r>
              <a:rPr lang="en-US" sz="1000" dirty="0"/>
              <a:t>  </a:t>
            </a:r>
            <a:r>
              <a:rPr lang="en-US" sz="1000" dirty="0" err="1"/>
              <a:t>Intelectual</a:t>
            </a:r>
            <a:r>
              <a:rPr lang="en-US" sz="1000" dirty="0"/>
              <a:t>, </a:t>
            </a:r>
            <a:r>
              <a:rPr lang="en-US" sz="1000" dirty="0" err="1"/>
              <a:t>Biblioteca</a:t>
            </a:r>
            <a:r>
              <a:rPr lang="en-US" sz="1000" dirty="0"/>
              <a:t>, </a:t>
            </a:r>
            <a:r>
              <a:rPr lang="en-US" sz="1000" dirty="0" err="1"/>
              <a:t>Ambientes</a:t>
            </a:r>
            <a:r>
              <a:rPr lang="en-US" sz="1000" dirty="0"/>
              <a:t> </a:t>
            </a:r>
            <a:r>
              <a:rPr lang="en-US" sz="1000" dirty="0" err="1"/>
              <a:t>Virtuais</a:t>
            </a:r>
            <a:r>
              <a:rPr lang="en-US" sz="1000" dirty="0"/>
              <a:t>, Infra-Estrutura </a:t>
            </a:r>
            <a:r>
              <a:rPr lang="en-US" sz="1000" dirty="0" err="1"/>
              <a:t>Física</a:t>
            </a:r>
            <a:r>
              <a:rPr lang="en-US" sz="1000" dirty="0"/>
              <a:t>, </a:t>
            </a:r>
            <a:r>
              <a:rPr lang="en-US" sz="1000" dirty="0" err="1"/>
              <a:t>Residência</a:t>
            </a:r>
            <a:r>
              <a:rPr lang="en-US" sz="1000" dirty="0"/>
              <a:t> </a:t>
            </a:r>
            <a:r>
              <a:rPr lang="en-US" sz="1000" dirty="0" err="1"/>
              <a:t>médica</a:t>
            </a:r>
            <a:r>
              <a:rPr lang="en-US" sz="1000" dirty="0"/>
              <a:t>, etc.</a:t>
            </a:r>
            <a:endParaRPr lang="pt-BR" sz="1000" dirty="0"/>
          </a:p>
        </p:txBody>
      </p:sp>
      <p:sp>
        <p:nvSpPr>
          <p:cNvPr id="32" name="Elipse 31"/>
          <p:cNvSpPr/>
          <p:nvPr/>
        </p:nvSpPr>
        <p:spPr>
          <a:xfrm>
            <a:off x="3563888" y="3212976"/>
            <a:ext cx="1872208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SIGPP</a:t>
            </a:r>
            <a:endParaRPr lang="pt-BR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(Sistema Integrado de Gestão de Planejamento e Projetos)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2466" name="Picture 2" descr="http://www.unifap.br/public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9883"/>
            <a:ext cx="1547664" cy="51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Instituições (28)</a:t>
            </a:r>
            <a:endParaRPr lang="pt-BR" dirty="0"/>
          </a:p>
        </p:txBody>
      </p:sp>
      <p:sp>
        <p:nvSpPr>
          <p:cNvPr id="4" name="AutoShape 2" descr="ciclos_de_relacionamentos_atu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Institucional\Apresentações\FORPLAD\ciclos_de_relacionamentos_at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8" y="1350605"/>
            <a:ext cx="8152456" cy="5434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6204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24288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4"/>
                </a:solidFill>
              </a:rPr>
              <a:t>Obrigado!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Contato</a:t>
            </a:r>
            <a:r>
              <a:rPr lang="en-US" dirty="0" smtClean="0"/>
              <a:t>: </a:t>
            </a:r>
            <a:r>
              <a:rPr lang="en-US" dirty="0" smtClean="0"/>
              <a:t> 096 99155-3447 /  	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0" dirty="0" smtClean="0">
                <a:solidFill>
                  <a:srgbClr val="FF0000"/>
                </a:solidFill>
              </a:rPr>
              <a:t>agend.serv.farmacia@gmail.com</a:t>
            </a:r>
            <a:endParaRPr lang="pt-B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Acesso unificado: </a:t>
            </a:r>
            <a:r>
              <a:rPr lang="pt-BR" dirty="0" smtClean="0"/>
              <a:t>utilização de um mesmo </a:t>
            </a:r>
            <a:r>
              <a:rPr lang="pt-BR" i="1" dirty="0" err="1" smtClean="0"/>
              <a:t>login</a:t>
            </a:r>
            <a:r>
              <a:rPr lang="pt-BR" dirty="0" smtClean="0"/>
              <a:t> e senha para acesso a todos eles.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Padrão de visualização</a:t>
            </a:r>
            <a:r>
              <a:rPr lang="pt-BR" dirty="0" smtClean="0"/>
              <a:t>:  mesmo padrão de navegação, cores e aparência para todos os módulos e sistemas.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Controle de Permissão:  </a:t>
            </a:r>
            <a:r>
              <a:rPr lang="pt-BR" dirty="0" smtClean="0"/>
              <a:t>através de perfis de usuário.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Personalização e parametrização:  </a:t>
            </a:r>
            <a:r>
              <a:rPr lang="pt-BR" dirty="0" smtClean="0"/>
              <a:t>diversos comportamentos e restrições parametrizáveis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Tecnologicamente atualizado e baseado em software livre</a:t>
            </a:r>
          </a:p>
          <a:p>
            <a:pPr algn="just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comuns aos sistemas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435280" cy="4525962"/>
          </a:xfrm>
        </p:spPr>
        <p:txBody>
          <a:bodyPr/>
          <a:lstStyle/>
          <a:p>
            <a:r>
              <a:rPr lang="pt-BR" dirty="0" smtClean="0"/>
              <a:t>Inovação contínua com metas anuais de construção de produtos</a:t>
            </a:r>
          </a:p>
          <a:p>
            <a:r>
              <a:rPr lang="pt-BR" dirty="0" smtClean="0"/>
              <a:t>Benefícios acadêmicos  (50 estagiários)</a:t>
            </a:r>
          </a:p>
          <a:p>
            <a:r>
              <a:rPr lang="pt-BR" dirty="0" smtClean="0"/>
              <a:t>3 Projetos de Pesquisas</a:t>
            </a:r>
          </a:p>
          <a:p>
            <a:pPr lvl="1"/>
            <a:r>
              <a:rPr lang="pt-BR" dirty="0" smtClean="0"/>
              <a:t>Engenharia Linha de Produto de Software</a:t>
            </a:r>
          </a:p>
          <a:p>
            <a:pPr lvl="1"/>
            <a:r>
              <a:rPr lang="pt-BR" dirty="0" smtClean="0"/>
              <a:t>Testes de Software</a:t>
            </a:r>
          </a:p>
          <a:p>
            <a:pPr lvl="1"/>
            <a:r>
              <a:rPr lang="pt-BR" dirty="0" smtClean="0"/>
              <a:t>Plataformas Móveis</a:t>
            </a:r>
          </a:p>
          <a:p>
            <a:r>
              <a:rPr lang="pt-BR" dirty="0" smtClean="0"/>
              <a:t>Programa de Residência de Software</a:t>
            </a:r>
          </a:p>
          <a:p>
            <a:r>
              <a:rPr lang="pt-BR" dirty="0" smtClean="0"/>
              <a:t>Orientações de TCC dos estagiários</a:t>
            </a:r>
          </a:p>
          <a:p>
            <a:r>
              <a:rPr lang="pt-BR" dirty="0" smtClean="0"/>
              <a:t>Dissertações de mestrado e doutorado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Projeto de Inovação Tecnológica dos SIG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1306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8000" dirty="0" smtClean="0"/>
              <a:t>SIGAA</a:t>
            </a:r>
            <a:endParaRPr lang="pt-BR" sz="8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95486"/>
            <a:ext cx="5400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5884</TotalTime>
  <Words>1485</Words>
  <Application>Microsoft Office PowerPoint</Application>
  <PresentationFormat>Apresentação na tela (4:3)</PresentationFormat>
  <Paragraphs>380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Concurso</vt:lpstr>
      <vt:lpstr>Sistemas Institucionais Integrados SIG</vt:lpstr>
      <vt:lpstr>Agenda</vt:lpstr>
      <vt:lpstr>A UNIFAP</vt:lpstr>
      <vt:lpstr>Cenário da UNIFAP em 2003</vt:lpstr>
      <vt:lpstr>“O sonho”</vt:lpstr>
      <vt:lpstr>Sistemas Institucionais  SIG</vt:lpstr>
      <vt:lpstr>Características comuns aos sistemas</vt:lpstr>
      <vt:lpstr>Projeto de Inovação Tecnológica dos SIG</vt:lpstr>
      <vt:lpstr>SIGAA</vt:lpstr>
      <vt:lpstr>SIGAA</vt:lpstr>
      <vt:lpstr>Módulos do SIGAA</vt:lpstr>
      <vt:lpstr>Módulos do SIGAA</vt:lpstr>
      <vt:lpstr>SIGAA: Portal do Docente</vt:lpstr>
      <vt:lpstr>SIGAA: Portal do Discente</vt:lpstr>
      <vt:lpstr>SIGAA: Portais de Gestão</vt:lpstr>
      <vt:lpstr>SIGAA: Ambiente Virtual de Aprendizado</vt:lpstr>
      <vt:lpstr>Possibilidades da Turma Virtual</vt:lpstr>
      <vt:lpstr>SIGAA: Mobile</vt:lpstr>
      <vt:lpstr>Integrações com Sistemas Externos</vt:lpstr>
      <vt:lpstr>SIGAA: Portais Públicos</vt:lpstr>
      <vt:lpstr>SIGAA: Portal Público</vt:lpstr>
      <vt:lpstr>SIGAA: Página do Docente https://sigaa.unifap.br/sigaa/public/docente/portal.jsf?siape=2027992</vt:lpstr>
      <vt:lpstr>SIPAC</vt:lpstr>
      <vt:lpstr>SIPAC</vt:lpstr>
      <vt:lpstr>Menu Módulos - SIPAC</vt:lpstr>
      <vt:lpstr>Portais Internos - SIPAC</vt:lpstr>
      <vt:lpstr>SIPAC - Orçamento</vt:lpstr>
      <vt:lpstr>Unidades SIAFI</vt:lpstr>
      <vt:lpstr>Orçamento Distribuído - Interno</vt:lpstr>
      <vt:lpstr>Slide 30</vt:lpstr>
      <vt:lpstr>Requisições</vt:lpstr>
      <vt:lpstr>Almoxarifado</vt:lpstr>
      <vt:lpstr>Almoxarifado</vt:lpstr>
      <vt:lpstr>Compras/Licitação</vt:lpstr>
      <vt:lpstr>Slide 35</vt:lpstr>
      <vt:lpstr>Registro de Preços</vt:lpstr>
      <vt:lpstr>Patrimônio</vt:lpstr>
      <vt:lpstr>Infra-Estrutura</vt:lpstr>
      <vt:lpstr>Liquidação de Despesa</vt:lpstr>
      <vt:lpstr>Boletins de Serviço</vt:lpstr>
      <vt:lpstr>Contratos</vt:lpstr>
      <vt:lpstr>Projetos e Convênios</vt:lpstr>
      <vt:lpstr>Transportes</vt:lpstr>
      <vt:lpstr>Faturas</vt:lpstr>
      <vt:lpstr>Slide 45</vt:lpstr>
      <vt:lpstr>Slide 46</vt:lpstr>
      <vt:lpstr>Protocolo e Documentos </vt:lpstr>
      <vt:lpstr>Slide 48</vt:lpstr>
      <vt:lpstr>Portal Público SIPAC </vt:lpstr>
      <vt:lpstr>SIGRH</vt:lpstr>
      <vt:lpstr>SIGRH</vt:lpstr>
      <vt:lpstr>Slide 52</vt:lpstr>
      <vt:lpstr>Portal Interno SIGRH</vt:lpstr>
      <vt:lpstr>Módulos do SIGRH</vt:lpstr>
      <vt:lpstr>Carta de Serviços do DAP (Modelo UFRN)</vt:lpstr>
      <vt:lpstr>Portais Públicos - SIGRH</vt:lpstr>
      <vt:lpstr>O SEGREDO </vt:lpstr>
      <vt:lpstr>O segredo do sucesso</vt:lpstr>
      <vt:lpstr>Conclusões</vt:lpstr>
      <vt:lpstr>Rede de Instituições (28)</vt:lpstr>
      <vt:lpstr>Obrigado!  Contato:  096 99155-3447 /    agend.serv.farmacia@gmail.com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Gleydson Lima</dc:creator>
  <cp:lastModifiedBy>Marcos Silva Albuquerque</cp:lastModifiedBy>
  <cp:revision>231</cp:revision>
  <dcterms:created xsi:type="dcterms:W3CDTF">2008-05-05T12:57:39Z</dcterms:created>
  <dcterms:modified xsi:type="dcterms:W3CDTF">2019-05-21T06:45:35Z</dcterms:modified>
</cp:coreProperties>
</file>