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1089600" cy="40233600"/>
  <p:notesSz cx="7315200" cy="9601200"/>
  <p:defaultTextStyle>
    <a:defPPr>
      <a:defRPr lang="pt-PT"/>
    </a:defPPr>
    <a:lvl1pPr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72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AFD"/>
    <a:srgbClr val="FFDC6D"/>
    <a:srgbClr val="FF9933"/>
    <a:srgbClr val="0066FF"/>
    <a:srgbClr val="0099FF"/>
    <a:srgbClr val="6699FF"/>
    <a:srgbClr val="6666FF"/>
    <a:srgbClr val="3366FF"/>
    <a:srgbClr val="33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8" autoAdjust="0"/>
    <p:restoredTop sz="98942" autoAdjust="0"/>
  </p:normalViewPr>
  <p:slideViewPr>
    <p:cSldViewPr>
      <p:cViewPr>
        <p:scale>
          <a:sx n="40" d="100"/>
          <a:sy n="40" d="100"/>
        </p:scale>
        <p:origin x="-114" y="48"/>
      </p:cViewPr>
      <p:guideLst>
        <p:guide orient="horz" pos="12672"/>
        <p:guide pos="9792"/>
      </p:guideLst>
    </p:cSldViewPr>
  </p:slideViewPr>
  <p:outlineViewPr>
    <p:cViewPr>
      <p:scale>
        <a:sx n="20" d="100"/>
        <a:sy n="20" d="100"/>
      </p:scale>
      <p:origin x="126" y="0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24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0E15078-F421-4449-A65D-C27DEDA3FD8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2589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DF50EC7-C4EA-41D8-9ABA-861EF6AE96A1}" type="datetimeFigureOut">
              <a:rPr lang="pt-BR"/>
              <a:pPr>
                <a:defRPr/>
              </a:pPr>
              <a:t>26/11/2017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720725"/>
            <a:ext cx="27813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BBFF4C9-6AAC-4B06-AE8C-D8B6B5EA152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2450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t-BR" dirty="0" smtClean="0"/>
              <a:t>Editado</a:t>
            </a:r>
            <a:r>
              <a:rPr lang="pt-BR" baseline="0" dirty="0" smtClean="0"/>
              <a:t> em 25/06/10</a:t>
            </a:r>
            <a:endParaRPr lang="pt-BR" dirty="0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039107-8480-4971-B0C4-54AE5326EB30}" type="slidenum">
              <a:rPr lang="pt-BR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72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"/>
            <a:ext cx="31089600" cy="2682240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6192" y="3"/>
            <a:ext cx="31073413" cy="26822406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9099470"/>
            <a:ext cx="19819620" cy="8583168"/>
          </a:xfrm>
        </p:spPr>
        <p:txBody>
          <a:bodyPr anchor="ctr">
            <a:normAutofit/>
          </a:bodyPr>
          <a:lstStyle>
            <a:lvl1pPr algn="r">
              <a:defRPr sz="14960" spc="68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030" y="29099470"/>
            <a:ext cx="8161020" cy="8583168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54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1554480" indent="0" algn="ctr">
              <a:buNone/>
              <a:defRPr sz="5440"/>
            </a:lvl2pPr>
            <a:lvl3pPr marL="3108960" indent="0" algn="ctr">
              <a:buNone/>
              <a:defRPr sz="5440"/>
            </a:lvl3pPr>
            <a:lvl4pPr marL="4663440" indent="0" algn="ctr">
              <a:buNone/>
              <a:defRPr sz="5440"/>
            </a:lvl4pPr>
            <a:lvl5pPr marL="6217920" indent="0" algn="ctr">
              <a:buNone/>
              <a:defRPr sz="5440"/>
            </a:lvl5pPr>
            <a:lvl6pPr marL="7772400" indent="0" algn="ctr">
              <a:buNone/>
              <a:defRPr sz="5440"/>
            </a:lvl6pPr>
            <a:lvl7pPr marL="9326880" indent="0" algn="ctr">
              <a:buNone/>
              <a:defRPr sz="5440"/>
            </a:lvl7pPr>
            <a:lvl8pPr marL="10881360" indent="0" algn="ctr">
              <a:buNone/>
              <a:defRPr sz="5440"/>
            </a:lvl8pPr>
            <a:lvl9pPr marL="12435840" indent="0" algn="ctr">
              <a:buNone/>
              <a:defRPr sz="544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1D0AA-C4D1-48D8-97A3-9054E068BFAD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386449" y="30882755"/>
            <a:ext cx="0" cy="536448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83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1C631-F285-427F-AE5F-FD8432898300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918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248500" y="4470400"/>
            <a:ext cx="6703695" cy="3173984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6035" y="4470400"/>
            <a:ext cx="19333845" cy="3173984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95EB7-AEF9-4F93-A977-B843BFB2590B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25648920" y="1864056"/>
            <a:ext cx="0" cy="23317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56C9C-7041-49D6-8BAF-CC71C6C5DF0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530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"/>
            <a:ext cx="31089600" cy="268224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16192" y="3"/>
            <a:ext cx="31073413" cy="26822406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60" y="29099470"/>
            <a:ext cx="19819620" cy="8583168"/>
          </a:xfrm>
        </p:spPr>
        <p:txBody>
          <a:bodyPr anchor="ctr">
            <a:normAutofit/>
          </a:bodyPr>
          <a:lstStyle>
            <a:lvl1pPr algn="r">
              <a:defRPr sz="14960" b="0" spc="68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7030" y="29099470"/>
            <a:ext cx="8161020" cy="8583168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4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155448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2pPr>
            <a:lvl3pPr marL="3108960" indent="0">
              <a:buNone/>
              <a:defRPr sz="5440">
                <a:solidFill>
                  <a:schemeClr val="tx1">
                    <a:tint val="75000"/>
                  </a:schemeClr>
                </a:solidFill>
              </a:defRPr>
            </a:lvl3pPr>
            <a:lvl4pPr marL="4663440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4pPr>
            <a:lvl5pPr marL="6217920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5pPr>
            <a:lvl6pPr marL="7772400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6pPr>
            <a:lvl7pPr marL="9326880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7pPr>
            <a:lvl8pPr marL="10881360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8pPr>
            <a:lvl9pPr marL="12435840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6C5D4-81B8-4D81-BE25-3D4FCA2B1CF1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386449" y="30882755"/>
            <a:ext cx="0" cy="536448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16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526" y="3433267"/>
            <a:ext cx="24786184" cy="879774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1526" y="13411200"/>
            <a:ext cx="12124944" cy="236037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2766" y="13411200"/>
            <a:ext cx="12124944" cy="236037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A8FD7-41EE-429D-9DB4-95B6EC730216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335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11526" y="3433267"/>
            <a:ext cx="24786184" cy="879774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1526" y="12787198"/>
            <a:ext cx="12124944" cy="4828032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480" b="0" cap="none" baseline="0">
                <a:solidFill>
                  <a:schemeClr val="accent1"/>
                </a:solidFill>
                <a:latin typeface="+mn-lt"/>
              </a:defRPr>
            </a:lvl1pPr>
            <a:lvl2pPr marL="1554480" indent="0">
              <a:buNone/>
              <a:defRPr sz="6800" b="1"/>
            </a:lvl2pPr>
            <a:lvl3pPr marL="3108960" indent="0">
              <a:buNone/>
              <a:defRPr sz="6120" b="1"/>
            </a:lvl3pPr>
            <a:lvl4pPr marL="4663440" indent="0">
              <a:buNone/>
              <a:defRPr sz="5440" b="1"/>
            </a:lvl4pPr>
            <a:lvl5pPr marL="6217920" indent="0">
              <a:buNone/>
              <a:defRPr sz="5440" b="1"/>
            </a:lvl5pPr>
            <a:lvl6pPr marL="7772400" indent="0">
              <a:buNone/>
              <a:defRPr sz="5440" b="1"/>
            </a:lvl6pPr>
            <a:lvl7pPr marL="9326880" indent="0">
              <a:buNone/>
              <a:defRPr sz="5440" b="1"/>
            </a:lvl7pPr>
            <a:lvl8pPr marL="10881360" indent="0">
              <a:buNone/>
              <a:defRPr sz="5440" b="1"/>
            </a:lvl8pPr>
            <a:lvl9pPr marL="12435840" indent="0">
              <a:buNone/>
              <a:defRPr sz="54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1526" y="17411023"/>
            <a:ext cx="12124944" cy="1960388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272766" y="12787198"/>
            <a:ext cx="12124944" cy="4828032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748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54480" indent="0">
              <a:buNone/>
              <a:defRPr sz="6800" b="1"/>
            </a:lvl2pPr>
            <a:lvl3pPr marL="3108960" indent="0">
              <a:buNone/>
              <a:defRPr sz="6120" b="1"/>
            </a:lvl3pPr>
            <a:lvl4pPr marL="4663440" indent="0">
              <a:buNone/>
              <a:defRPr sz="5440" b="1"/>
            </a:lvl4pPr>
            <a:lvl5pPr marL="6217920" indent="0">
              <a:buNone/>
              <a:defRPr sz="5440" b="1"/>
            </a:lvl5pPr>
            <a:lvl6pPr marL="7772400" indent="0">
              <a:buNone/>
              <a:defRPr sz="5440" b="1"/>
            </a:lvl6pPr>
            <a:lvl7pPr marL="9326880" indent="0">
              <a:buNone/>
              <a:defRPr sz="5440" b="1"/>
            </a:lvl7pPr>
            <a:lvl8pPr marL="10881360" indent="0">
              <a:buNone/>
              <a:defRPr sz="5440" b="1"/>
            </a:lvl8pPr>
            <a:lvl9pPr marL="12435840" indent="0">
              <a:buNone/>
              <a:defRPr sz="5440" b="1"/>
            </a:lvl9pPr>
          </a:lstStyle>
          <a:p>
            <a:pPr marL="0" lvl="0" indent="0" algn="l" defTabSz="3108960" rtl="0" eaLnBrk="1" latinLnBrk="0" hangingPunct="1">
              <a:lnSpc>
                <a:spcPct val="90000"/>
              </a:lnSpc>
              <a:spcBef>
                <a:spcPts val="612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72766" y="17411023"/>
            <a:ext cx="12124944" cy="1960388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5394B-AFCC-430C-8AFF-268D40D3712F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225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0D2DC-9EB9-4578-A39A-FABB6718195E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91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55F3A-AF37-423A-96ED-C63CFE754D07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623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611526" y="2766186"/>
            <a:ext cx="11192256" cy="10192512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1224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3250" y="4828032"/>
            <a:ext cx="14479981" cy="30416602"/>
          </a:xfrm>
        </p:spPr>
        <p:txBody>
          <a:bodyPr>
            <a:normAutofit/>
          </a:bodyPr>
          <a:lstStyle>
            <a:lvl1pPr>
              <a:defRPr sz="6800"/>
            </a:lvl1pPr>
            <a:lvl2pPr>
              <a:defRPr sz="5440"/>
            </a:lvl2pPr>
            <a:lvl3pPr>
              <a:defRPr sz="4080"/>
            </a:lvl3pPr>
            <a:lvl4pPr>
              <a:defRPr sz="4080"/>
            </a:lvl4pPr>
            <a:lvl5pPr>
              <a:defRPr sz="4080"/>
            </a:lvl5pPr>
            <a:lvl6pPr>
              <a:defRPr sz="4080"/>
            </a:lvl6pPr>
            <a:lvl7pPr>
              <a:defRPr sz="4080"/>
            </a:lvl7pPr>
            <a:lvl8pPr>
              <a:defRPr sz="4080"/>
            </a:lvl8pPr>
            <a:lvl9pPr>
              <a:defRPr sz="408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11526" y="13244035"/>
            <a:ext cx="11192256" cy="2207212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2040"/>
              </a:spcBef>
              <a:buNone/>
              <a:defRPr sz="5440"/>
            </a:lvl1pPr>
            <a:lvl2pPr marL="1554480" indent="0">
              <a:buNone/>
              <a:defRPr sz="4080"/>
            </a:lvl2pPr>
            <a:lvl3pPr marL="3108960" indent="0">
              <a:buNone/>
              <a:defRPr sz="3400"/>
            </a:lvl3pPr>
            <a:lvl4pPr marL="4663440" indent="0">
              <a:buNone/>
              <a:defRPr sz="3060"/>
            </a:lvl4pPr>
            <a:lvl5pPr marL="6217920" indent="0">
              <a:buNone/>
              <a:defRPr sz="3060"/>
            </a:lvl5pPr>
            <a:lvl6pPr marL="7772400" indent="0">
              <a:buNone/>
              <a:defRPr sz="3060"/>
            </a:lvl6pPr>
            <a:lvl7pPr marL="9326880" indent="0">
              <a:buNone/>
              <a:defRPr sz="3060"/>
            </a:lvl7pPr>
            <a:lvl8pPr marL="10881360" indent="0">
              <a:buNone/>
              <a:defRPr sz="3060"/>
            </a:lvl8pPr>
            <a:lvl9pPr marL="12435840" indent="0">
              <a:buNone/>
              <a:defRPr sz="306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17342-3D3F-47CC-A3A1-500765AEE351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424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60" y="29099476"/>
            <a:ext cx="19819620" cy="8583168"/>
          </a:xfrm>
        </p:spPr>
        <p:txBody>
          <a:bodyPr anchor="ctr">
            <a:normAutofit/>
          </a:bodyPr>
          <a:lstStyle>
            <a:lvl1pPr algn="r">
              <a:defRPr sz="14960" spc="68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6"/>
            <a:ext cx="31081828" cy="268224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8160"/>
            </a:lvl1pPr>
            <a:lvl2pPr marL="1165860" indent="0">
              <a:buNone/>
              <a:defRPr sz="7140"/>
            </a:lvl2pPr>
            <a:lvl3pPr marL="2331720" indent="0">
              <a:buNone/>
              <a:defRPr sz="6120"/>
            </a:lvl3pPr>
            <a:lvl4pPr marL="3497580" indent="0">
              <a:buNone/>
              <a:defRPr sz="5100"/>
            </a:lvl4pPr>
            <a:lvl5pPr marL="4663440" indent="0">
              <a:buNone/>
              <a:defRPr sz="5100"/>
            </a:lvl5pPr>
            <a:lvl6pPr marL="5829300" indent="0">
              <a:buNone/>
              <a:defRPr sz="5100"/>
            </a:lvl6pPr>
            <a:lvl7pPr marL="6995160" indent="0">
              <a:buNone/>
              <a:defRPr sz="5100"/>
            </a:lvl7pPr>
            <a:lvl8pPr marL="8161020" indent="0">
              <a:buNone/>
              <a:defRPr sz="5100"/>
            </a:lvl8pPr>
            <a:lvl9pPr marL="9326880" indent="0">
              <a:buNone/>
              <a:defRPr sz="51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57030" y="29099476"/>
            <a:ext cx="8161020" cy="8583168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4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1165860" indent="0">
              <a:buNone/>
              <a:defRPr sz="3570"/>
            </a:lvl2pPr>
            <a:lvl3pPr marL="2331720" indent="0">
              <a:buNone/>
              <a:defRPr sz="3060"/>
            </a:lvl3pPr>
            <a:lvl4pPr marL="3497580" indent="0">
              <a:buNone/>
              <a:defRPr sz="2550"/>
            </a:lvl4pPr>
            <a:lvl5pPr marL="4663440" indent="0">
              <a:buNone/>
              <a:defRPr sz="2550"/>
            </a:lvl5pPr>
            <a:lvl6pPr marL="5829300" indent="0">
              <a:buNone/>
              <a:defRPr sz="2550"/>
            </a:lvl6pPr>
            <a:lvl7pPr marL="6995160" indent="0">
              <a:buNone/>
              <a:defRPr sz="2550"/>
            </a:lvl7pPr>
            <a:lvl8pPr marL="8161020" indent="0">
              <a:buNone/>
              <a:defRPr sz="2550"/>
            </a:lvl8pPr>
            <a:lvl9pPr marL="9326880" indent="0">
              <a:buNone/>
              <a:defRPr sz="25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700EF-DB96-45E8-8906-27DF3E17847A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386449" y="30882755"/>
            <a:ext cx="0" cy="5364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29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526" y="3433267"/>
            <a:ext cx="24786184" cy="8797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1528" y="13411200"/>
            <a:ext cx="24786187" cy="2360371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1531" y="37961463"/>
            <a:ext cx="5493064" cy="1609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49480" y="37961463"/>
            <a:ext cx="15048720" cy="1609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635200" y="37961463"/>
            <a:ext cx="2482850" cy="1609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95B0265-7649-4EE6-B24B-6DD8EDB4F8F8}" type="slidenum">
              <a:rPr lang="pt-PT" smtClean="0"/>
              <a:pPr>
                <a:defRPr/>
              </a:pPr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43100" y="4847767"/>
            <a:ext cx="0" cy="5364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3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3108960" rtl="0" eaLnBrk="1" latinLnBrk="0" hangingPunct="1">
        <a:lnSpc>
          <a:spcPct val="80000"/>
        </a:lnSpc>
        <a:spcBef>
          <a:spcPct val="0"/>
        </a:spcBef>
        <a:buNone/>
        <a:defRPr sz="14960" kern="1200" cap="all" spc="34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310896" indent="-310896" algn="l" defTabSz="3108960" rtl="0" eaLnBrk="1" latinLnBrk="0" hangingPunct="1">
        <a:lnSpc>
          <a:spcPct val="90000"/>
        </a:lnSpc>
        <a:spcBef>
          <a:spcPts val="4080"/>
        </a:spcBef>
        <a:spcAft>
          <a:spcPts val="68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901598" indent="-466344" algn="l" defTabSz="3108960" rtl="0" eaLnBrk="1" latinLnBrk="0" hangingPunct="1">
        <a:lnSpc>
          <a:spcPct val="90000"/>
        </a:lnSpc>
        <a:spcBef>
          <a:spcPts val="680"/>
        </a:spcBef>
        <a:spcAft>
          <a:spcPts val="1360"/>
        </a:spcAft>
        <a:buClr>
          <a:schemeClr val="accent1"/>
        </a:buClr>
        <a:buFont typeface="Wingdings 3" pitchFamily="18" charset="2"/>
        <a:buChar char="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1523390" indent="-466344" algn="l" defTabSz="3108960" rtl="0" eaLnBrk="1" latinLnBrk="0" hangingPunct="1">
        <a:lnSpc>
          <a:spcPct val="90000"/>
        </a:lnSpc>
        <a:spcBef>
          <a:spcPts val="680"/>
        </a:spcBef>
        <a:spcAft>
          <a:spcPts val="1360"/>
        </a:spcAft>
        <a:buClr>
          <a:schemeClr val="accent1"/>
        </a:buClr>
        <a:buFont typeface="Wingdings 3" pitchFamily="18" charset="2"/>
        <a:buChar char=""/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2020824" indent="-466344" algn="l" defTabSz="3108960" rtl="0" eaLnBrk="1" latinLnBrk="0" hangingPunct="1">
        <a:lnSpc>
          <a:spcPct val="90000"/>
        </a:lnSpc>
        <a:spcBef>
          <a:spcPts val="680"/>
        </a:spcBef>
        <a:spcAft>
          <a:spcPts val="1360"/>
        </a:spcAft>
        <a:buClr>
          <a:schemeClr val="accent1"/>
        </a:buClr>
        <a:buFont typeface="Wingdings 3" pitchFamily="18" charset="2"/>
        <a:buChar char="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2642616" indent="-466344" algn="l" defTabSz="3108960" rtl="0" eaLnBrk="1" latinLnBrk="0" hangingPunct="1">
        <a:lnSpc>
          <a:spcPct val="90000"/>
        </a:lnSpc>
        <a:spcBef>
          <a:spcPts val="680"/>
        </a:spcBef>
        <a:spcAft>
          <a:spcPts val="1360"/>
        </a:spcAft>
        <a:buClr>
          <a:schemeClr val="accent1"/>
        </a:buClr>
        <a:buFont typeface="Wingdings 3" pitchFamily="18" charset="2"/>
        <a:buChar char="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3108960" indent="-466344" algn="l" defTabSz="3108960" rtl="0" eaLnBrk="1" latinLnBrk="0" hangingPunct="1">
        <a:lnSpc>
          <a:spcPct val="90000"/>
        </a:lnSpc>
        <a:spcBef>
          <a:spcPts val="680"/>
        </a:spcBef>
        <a:spcAft>
          <a:spcPts val="1360"/>
        </a:spcAft>
        <a:buClr>
          <a:schemeClr val="accent1"/>
        </a:buClr>
        <a:buFont typeface="Wingdings 3" pitchFamily="18" charset="2"/>
        <a:buChar char="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3606394" indent="-466344" algn="l" defTabSz="3108960" rtl="0" eaLnBrk="1" latinLnBrk="0" hangingPunct="1">
        <a:lnSpc>
          <a:spcPct val="90000"/>
        </a:lnSpc>
        <a:spcBef>
          <a:spcPts val="680"/>
        </a:spcBef>
        <a:spcAft>
          <a:spcPts val="1360"/>
        </a:spcAft>
        <a:buClr>
          <a:schemeClr val="accent1"/>
        </a:buClr>
        <a:buFont typeface="Wingdings 3" pitchFamily="18" charset="2"/>
        <a:buChar char="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4134917" indent="-466344" algn="l" defTabSz="3108960" rtl="0" eaLnBrk="1" latinLnBrk="0" hangingPunct="1">
        <a:lnSpc>
          <a:spcPct val="90000"/>
        </a:lnSpc>
        <a:spcBef>
          <a:spcPts val="680"/>
        </a:spcBef>
        <a:spcAft>
          <a:spcPts val="1360"/>
        </a:spcAft>
        <a:buClr>
          <a:schemeClr val="accent1"/>
        </a:buClr>
        <a:buFont typeface="Wingdings 3" pitchFamily="18" charset="2"/>
        <a:buChar char="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4632350" indent="-466344" algn="l" defTabSz="3108960" rtl="0" eaLnBrk="1" latinLnBrk="0" hangingPunct="1">
        <a:lnSpc>
          <a:spcPct val="90000"/>
        </a:lnSpc>
        <a:spcBef>
          <a:spcPts val="680"/>
        </a:spcBef>
        <a:spcAft>
          <a:spcPts val="1360"/>
        </a:spcAft>
        <a:buClr>
          <a:schemeClr val="accent1"/>
        </a:buClr>
        <a:buFont typeface="Wingdings 3" pitchFamily="18" charset="2"/>
        <a:buChar char="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1pPr>
      <a:lvl2pPr marL="155448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2pPr>
      <a:lvl3pPr marL="310896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4pPr>
      <a:lvl5pPr marL="621792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5pPr>
      <a:lvl6pPr marL="777240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6pPr>
      <a:lvl7pPr marL="932688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7pPr>
      <a:lvl8pPr marL="1088136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algn="l" defTabSz="3108960" rtl="0" eaLnBrk="1" latinLnBrk="0" hangingPunct="1">
        <a:defRPr sz="61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jpeg"/><Relationship Id="rId5" Type="http://schemas.openxmlformats.org/officeDocument/2006/relationships/image" Target="../media/image2.w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1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Text Box 100"/>
          <p:cNvSpPr txBox="1">
            <a:spLocks noChangeArrowheads="1"/>
          </p:cNvSpPr>
          <p:nvPr/>
        </p:nvSpPr>
        <p:spPr bwMode="auto">
          <a:xfrm>
            <a:off x="19812000" y="37414200"/>
            <a:ext cx="1841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dirty="0"/>
          </a:p>
        </p:txBody>
      </p:sp>
      <p:sp>
        <p:nvSpPr>
          <p:cNvPr id="1061" name="Line 157"/>
          <p:cNvSpPr>
            <a:spLocks noChangeShapeType="1"/>
          </p:cNvSpPr>
          <p:nvPr/>
        </p:nvSpPr>
        <p:spPr bwMode="auto">
          <a:xfrm>
            <a:off x="35957044" y="12196762"/>
            <a:ext cx="63246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1030" name="Object 138"/>
          <p:cNvGraphicFramePr>
            <a:graphicFrameLocks noChangeAspect="1"/>
          </p:cNvGraphicFramePr>
          <p:nvPr/>
        </p:nvGraphicFramePr>
        <p:xfrm>
          <a:off x="15486063" y="34299525"/>
          <a:ext cx="127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8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6063" y="34299525"/>
                        <a:ext cx="1270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74"/>
          <p:cNvGraphicFramePr>
            <a:graphicFrameLocks noChangeAspect="1"/>
          </p:cNvGraphicFramePr>
          <p:nvPr/>
        </p:nvGraphicFramePr>
        <p:xfrm>
          <a:off x="15486063" y="34299525"/>
          <a:ext cx="127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9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6063" y="34299525"/>
                        <a:ext cx="1270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3" name="Line 219"/>
          <p:cNvSpPr>
            <a:spLocks noChangeShapeType="1"/>
          </p:cNvSpPr>
          <p:nvPr/>
        </p:nvSpPr>
        <p:spPr bwMode="auto">
          <a:xfrm>
            <a:off x="0" y="6400800"/>
            <a:ext cx="3108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1084" name="Picture 220" descr="http://www.unifap.br/ambienteacademico/imagens/brasao_unifap_150dpi.gif"/>
          <p:cNvPicPr>
            <a:picLocks noChangeAspect="1" noChangeArrowheads="1"/>
          </p:cNvPicPr>
          <p:nvPr/>
        </p:nvPicPr>
        <p:blipFill>
          <a:blip r:embed="rId7" cstate="print">
            <a:lum bright="-4000" contrast="46000"/>
          </a:blip>
          <a:srcRect/>
          <a:stretch>
            <a:fillRect/>
          </a:stretch>
        </p:blipFill>
        <p:spPr bwMode="auto">
          <a:xfrm>
            <a:off x="1863280" y="468793"/>
            <a:ext cx="2475438" cy="2951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2" name="Text Box 5"/>
          <p:cNvSpPr txBox="1">
            <a:spLocks noChangeArrowheads="1"/>
          </p:cNvSpPr>
          <p:nvPr/>
        </p:nvSpPr>
        <p:spPr bwMode="auto">
          <a:xfrm>
            <a:off x="377026" y="2907502"/>
            <a:ext cx="31089600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endParaRPr lang="pt-BR" sz="5400" dirty="0" smtClean="0"/>
          </a:p>
          <a:p>
            <a:pPr>
              <a:spcBef>
                <a:spcPts val="0"/>
              </a:spcBef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CONCEPÇÃO DE CIÊNCIAS EXATAS EM OBRA DE ALEXANDRE SAVÉRIEN NO SÉCULO XVIII</a:t>
            </a:r>
          </a:p>
          <a:p>
            <a:pPr>
              <a:spcBef>
                <a:spcPts val="0"/>
              </a:spcBef>
            </a:pPr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Eliane Leal Vasquez</a:t>
            </a:r>
          </a:p>
          <a:p>
            <a:pPr>
              <a:spcBef>
                <a:spcPts val="0"/>
              </a:spcBef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do Amapá/Departamento de Ciências Exatas e Tecnológicas</a:t>
            </a:r>
          </a:p>
          <a:p>
            <a:pPr>
              <a:spcBef>
                <a:spcPts val="0"/>
              </a:spcBef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 de Licenciatura em Matemática</a:t>
            </a:r>
          </a:p>
          <a:p>
            <a:pPr>
              <a:spcBef>
                <a:spcPts val="0"/>
              </a:spcBef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elianevasquez@unifap.br</a:t>
            </a:r>
          </a:p>
          <a:p>
            <a:pPr>
              <a:spcBef>
                <a:spcPts val="0"/>
              </a:spcBef>
            </a:pPr>
            <a:endParaRPr lang="pt-BR" sz="2800" dirty="0" smtClean="0"/>
          </a:p>
          <a:p>
            <a:pPr algn="r">
              <a:spcBef>
                <a:spcPts val="0"/>
              </a:spcBef>
            </a:pPr>
            <a:endParaRPr lang="pt-BR" sz="5400" dirty="0" smtClean="0"/>
          </a:p>
          <a:p>
            <a:pPr algn="r">
              <a:spcBef>
                <a:spcPts val="0"/>
              </a:spcBef>
            </a:pPr>
            <a:endParaRPr lang="pt-BR" sz="5400" dirty="0" smtClean="0"/>
          </a:p>
          <a:p>
            <a:pPr algn="r">
              <a:spcBef>
                <a:spcPts val="0"/>
              </a:spcBef>
            </a:pPr>
            <a:endParaRPr lang="pt-BR" sz="5400" dirty="0" smtClean="0"/>
          </a:p>
          <a:p>
            <a:pPr>
              <a:spcBef>
                <a:spcPts val="0"/>
              </a:spcBef>
            </a:pPr>
            <a:endParaRPr lang="en-US" sz="4400" dirty="0"/>
          </a:p>
          <a:p>
            <a:pPr>
              <a:spcBef>
                <a:spcPts val="0"/>
              </a:spcBef>
            </a:pPr>
            <a:r>
              <a:rPr lang="en-US" sz="4000" dirty="0" smtClean="0"/>
              <a:t>  </a:t>
            </a:r>
            <a:endParaRPr lang="pt-PT" sz="4000" dirty="0"/>
          </a:p>
        </p:txBody>
      </p:sp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0" y="2095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pt-BR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7" name="Rectangle 50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8" name="Rectangle 51"/>
          <p:cNvSpPr>
            <a:spLocks noChangeArrowheads="1"/>
          </p:cNvSpPr>
          <p:nvPr/>
        </p:nvSpPr>
        <p:spPr bwMode="auto">
          <a:xfrm>
            <a:off x="0" y="10382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53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21" name="Rectangle 55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23" name="Rectangle 5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27" name="Rectangle 61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29" name="Rectangle 63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31" name="Rectangle 65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33" name="Rectangle 6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10953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28" name="Rectangle 104"/>
          <p:cNvSpPr>
            <a:spLocks noChangeArrowheads="1"/>
          </p:cNvSpPr>
          <p:nvPr/>
        </p:nvSpPr>
        <p:spPr bwMode="auto">
          <a:xfrm>
            <a:off x="0" y="13811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0" name="Rectangle 106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32" name="Rectangle 108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33" name="Rectangle 109"/>
          <p:cNvSpPr>
            <a:spLocks noChangeArrowheads="1"/>
          </p:cNvSpPr>
          <p:nvPr/>
        </p:nvSpPr>
        <p:spPr bwMode="auto">
          <a:xfrm>
            <a:off x="0" y="99060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5" name="Rectangle 111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36" name="Rectangle 112"/>
          <p:cNvSpPr>
            <a:spLocks noChangeArrowheads="1"/>
          </p:cNvSpPr>
          <p:nvPr/>
        </p:nvSpPr>
        <p:spPr bwMode="auto">
          <a:xfrm>
            <a:off x="0" y="13430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38" name="Rectangle 114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42" name="Rectangle 118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43" name="Rectangle 119"/>
          <p:cNvSpPr>
            <a:spLocks noChangeArrowheads="1"/>
          </p:cNvSpPr>
          <p:nvPr/>
        </p:nvSpPr>
        <p:spPr bwMode="auto">
          <a:xfrm>
            <a:off x="0" y="133350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5" name="Rectangle 121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0" y="140970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48" name="Rectangle 124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49" name="Rectangle 125"/>
          <p:cNvSpPr>
            <a:spLocks noChangeArrowheads="1"/>
          </p:cNvSpPr>
          <p:nvPr/>
        </p:nvSpPr>
        <p:spPr bwMode="auto">
          <a:xfrm>
            <a:off x="0" y="25050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1" name="Rectangle 12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53" name="Rectangle 129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54" name="Rectangle 130"/>
          <p:cNvSpPr>
            <a:spLocks noChangeArrowheads="1"/>
          </p:cNvSpPr>
          <p:nvPr/>
        </p:nvSpPr>
        <p:spPr bwMode="auto">
          <a:xfrm>
            <a:off x="0" y="13906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56" name="Rectangle 132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58" name="Rectangle 134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60" name="Rectangle 136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62" name="Rectangle 138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63" name="Rectangle 139"/>
          <p:cNvSpPr>
            <a:spLocks noChangeArrowheads="1"/>
          </p:cNvSpPr>
          <p:nvPr/>
        </p:nvSpPr>
        <p:spPr bwMode="auto">
          <a:xfrm>
            <a:off x="455596" y="211480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5" name="Rectangle 141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66" name="Rectangle 142"/>
          <p:cNvSpPr>
            <a:spLocks noChangeArrowheads="1"/>
          </p:cNvSpPr>
          <p:nvPr/>
        </p:nvSpPr>
        <p:spPr bwMode="auto">
          <a:xfrm>
            <a:off x="0" y="16859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68" name="Rectangle 144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69" name="Rectangle 145"/>
          <p:cNvSpPr>
            <a:spLocks noChangeArrowheads="1"/>
          </p:cNvSpPr>
          <p:nvPr/>
        </p:nvSpPr>
        <p:spPr bwMode="auto">
          <a:xfrm>
            <a:off x="0" y="13906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71" name="Rectangle 147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72" name="Rectangle 148"/>
          <p:cNvSpPr>
            <a:spLocks noChangeArrowheads="1"/>
          </p:cNvSpPr>
          <p:nvPr/>
        </p:nvSpPr>
        <p:spPr bwMode="auto">
          <a:xfrm>
            <a:off x="0" y="13906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5" name="Rectangle 161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87" name="Rectangle 163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88" name="Rectangle 164"/>
          <p:cNvSpPr>
            <a:spLocks noChangeArrowheads="1"/>
          </p:cNvSpPr>
          <p:nvPr/>
        </p:nvSpPr>
        <p:spPr bwMode="auto">
          <a:xfrm>
            <a:off x="0" y="14668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0" name="Rectangle 166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91" name="Rectangle 167"/>
          <p:cNvSpPr>
            <a:spLocks noChangeArrowheads="1"/>
          </p:cNvSpPr>
          <p:nvPr/>
        </p:nvSpPr>
        <p:spPr bwMode="auto">
          <a:xfrm>
            <a:off x="0" y="87630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3" name="Rectangle 169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94" name="Rectangle 170"/>
          <p:cNvSpPr>
            <a:spLocks noChangeArrowheads="1"/>
          </p:cNvSpPr>
          <p:nvPr/>
        </p:nvSpPr>
        <p:spPr bwMode="auto">
          <a:xfrm>
            <a:off x="0" y="14287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96" name="Rectangle 172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197" name="Rectangle 173"/>
          <p:cNvSpPr>
            <a:spLocks noChangeArrowheads="1"/>
          </p:cNvSpPr>
          <p:nvPr/>
        </p:nvSpPr>
        <p:spPr bwMode="auto">
          <a:xfrm>
            <a:off x="0" y="14287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1" name="Rectangle 227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52" name="Rectangle 228"/>
          <p:cNvSpPr>
            <a:spLocks noChangeArrowheads="1"/>
          </p:cNvSpPr>
          <p:nvPr/>
        </p:nvSpPr>
        <p:spPr bwMode="auto">
          <a:xfrm>
            <a:off x="0" y="13239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4" name="Rectangle 230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56" name="Rectangle 232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58" name="Rectangle 234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59" name="Rectangle 235"/>
          <p:cNvSpPr>
            <a:spLocks noChangeArrowheads="1"/>
          </p:cNvSpPr>
          <p:nvPr/>
        </p:nvSpPr>
        <p:spPr bwMode="auto">
          <a:xfrm>
            <a:off x="0" y="10477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61" name="Rectangle 237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62" name="Rectangle 238"/>
          <p:cNvSpPr>
            <a:spLocks noChangeArrowheads="1"/>
          </p:cNvSpPr>
          <p:nvPr/>
        </p:nvSpPr>
        <p:spPr bwMode="auto">
          <a:xfrm>
            <a:off x="0" y="10953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64" name="Rectangle 240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65" name="Rectangle 241"/>
          <p:cNvSpPr>
            <a:spLocks noChangeArrowheads="1"/>
          </p:cNvSpPr>
          <p:nvPr/>
        </p:nvSpPr>
        <p:spPr bwMode="auto">
          <a:xfrm>
            <a:off x="0" y="12477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67" name="Rectangle 243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68" name="Rectangle 244"/>
          <p:cNvSpPr>
            <a:spLocks noChangeArrowheads="1"/>
          </p:cNvSpPr>
          <p:nvPr/>
        </p:nvSpPr>
        <p:spPr bwMode="auto">
          <a:xfrm>
            <a:off x="0" y="14763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84" name="Rectangle 260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86" name="Rectangle 262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88" name="Rectangle 264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90" name="Rectangle 266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91" name="Rectangle 267"/>
          <p:cNvSpPr>
            <a:spLocks noChangeArrowheads="1"/>
          </p:cNvSpPr>
          <p:nvPr/>
        </p:nvSpPr>
        <p:spPr bwMode="auto">
          <a:xfrm>
            <a:off x="0" y="17811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3" name="Rectangle 269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95" name="Rectangle 271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96" name="Rectangle 272"/>
          <p:cNvSpPr>
            <a:spLocks noChangeArrowheads="1"/>
          </p:cNvSpPr>
          <p:nvPr/>
        </p:nvSpPr>
        <p:spPr bwMode="auto">
          <a:xfrm>
            <a:off x="0" y="15144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98" name="Rectangle 274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299" name="Rectangle 275"/>
          <p:cNvSpPr>
            <a:spLocks noChangeArrowheads="1"/>
          </p:cNvSpPr>
          <p:nvPr/>
        </p:nvSpPr>
        <p:spPr bwMode="auto">
          <a:xfrm>
            <a:off x="0" y="99060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1" name="Rectangle 27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03" name="Rectangle 279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04" name="Rectangle 280"/>
          <p:cNvSpPr>
            <a:spLocks noChangeArrowheads="1"/>
          </p:cNvSpPr>
          <p:nvPr/>
        </p:nvSpPr>
        <p:spPr bwMode="auto">
          <a:xfrm>
            <a:off x="0" y="17811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6" name="Rectangle 282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07" name="Rectangle 283"/>
          <p:cNvSpPr>
            <a:spLocks noChangeArrowheads="1"/>
          </p:cNvSpPr>
          <p:nvPr/>
        </p:nvSpPr>
        <p:spPr bwMode="auto">
          <a:xfrm>
            <a:off x="0" y="17811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9" name="Rectangle 285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10" name="Rectangle 286"/>
          <p:cNvSpPr>
            <a:spLocks noChangeArrowheads="1"/>
          </p:cNvSpPr>
          <p:nvPr/>
        </p:nvSpPr>
        <p:spPr bwMode="auto">
          <a:xfrm>
            <a:off x="0" y="9334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12" name="Rectangle 288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13" name="Rectangle 289"/>
          <p:cNvSpPr>
            <a:spLocks noChangeArrowheads="1"/>
          </p:cNvSpPr>
          <p:nvPr/>
        </p:nvSpPr>
        <p:spPr bwMode="auto">
          <a:xfrm>
            <a:off x="0" y="10001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0" algn="l"/>
                <a:tab pos="1449388" algn="l"/>
                <a:tab pos="4583113" algn="l"/>
                <a:tab pos="4657725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15" name="Rectangle 291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17" name="Rectangle 293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19" name="Rectangle 295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20" name="Rectangle 296"/>
          <p:cNvSpPr>
            <a:spLocks noChangeArrowheads="1"/>
          </p:cNvSpPr>
          <p:nvPr/>
        </p:nvSpPr>
        <p:spPr bwMode="auto">
          <a:xfrm>
            <a:off x="0" y="10382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22" name="Rectangle 298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24" name="Rectangle 300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26" name="Rectangle 302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28" name="Rectangle 304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30" name="Rectangle 306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31" name="Rectangle 307"/>
          <p:cNvSpPr>
            <a:spLocks noChangeArrowheads="1"/>
          </p:cNvSpPr>
          <p:nvPr/>
        </p:nvSpPr>
        <p:spPr bwMode="auto">
          <a:xfrm>
            <a:off x="0" y="15335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7" name="Rectangle 313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38" name="Rectangle 314"/>
          <p:cNvSpPr>
            <a:spLocks noChangeArrowheads="1"/>
          </p:cNvSpPr>
          <p:nvPr/>
        </p:nvSpPr>
        <p:spPr bwMode="auto">
          <a:xfrm>
            <a:off x="0" y="12287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40" name="Rectangle 316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375" name="Rectangle 351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25" name="Rectangle 401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26" name="Rectangle 402"/>
          <p:cNvSpPr>
            <a:spLocks noChangeArrowheads="1"/>
          </p:cNvSpPr>
          <p:nvPr/>
        </p:nvSpPr>
        <p:spPr bwMode="auto">
          <a:xfrm>
            <a:off x="0" y="80010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28" name="Rectangle 404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29" name="Rectangle 405"/>
          <p:cNvSpPr>
            <a:spLocks noChangeArrowheads="1"/>
          </p:cNvSpPr>
          <p:nvPr/>
        </p:nvSpPr>
        <p:spPr bwMode="auto">
          <a:xfrm>
            <a:off x="0" y="133350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1" name="Rectangle 40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95" name="Rectangle 471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96" name="Rectangle 472"/>
          <p:cNvSpPr>
            <a:spLocks noChangeArrowheads="1"/>
          </p:cNvSpPr>
          <p:nvPr/>
        </p:nvSpPr>
        <p:spPr bwMode="auto">
          <a:xfrm>
            <a:off x="0" y="93345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98" name="Rectangle 474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99" name="Rectangle 475"/>
          <p:cNvSpPr>
            <a:spLocks noChangeArrowheads="1"/>
          </p:cNvSpPr>
          <p:nvPr/>
        </p:nvSpPr>
        <p:spPr bwMode="auto">
          <a:xfrm>
            <a:off x="0" y="14763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1" name="Rectangle 47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503" name="Rectangle 479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504" name="Rectangle 480"/>
          <p:cNvSpPr>
            <a:spLocks noChangeArrowheads="1"/>
          </p:cNvSpPr>
          <p:nvPr/>
        </p:nvSpPr>
        <p:spPr bwMode="auto">
          <a:xfrm>
            <a:off x="0" y="13430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6" name="Rectangle 482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507" name="Rectangle 483"/>
          <p:cNvSpPr>
            <a:spLocks noChangeArrowheads="1"/>
          </p:cNvSpPr>
          <p:nvPr/>
        </p:nvSpPr>
        <p:spPr bwMode="auto">
          <a:xfrm>
            <a:off x="0" y="23526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09" name="Rectangle 485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511" name="Rectangle 48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513" name="Rectangle 489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515" name="Rectangle 491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516" name="Rectangle 492"/>
          <p:cNvSpPr>
            <a:spLocks noChangeArrowheads="1"/>
          </p:cNvSpPr>
          <p:nvPr/>
        </p:nvSpPr>
        <p:spPr bwMode="auto">
          <a:xfrm>
            <a:off x="0" y="13430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29" name="Rectangle 505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612" name="Rectangle 588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613" name="Rectangle 589"/>
          <p:cNvSpPr>
            <a:spLocks noChangeArrowheads="1"/>
          </p:cNvSpPr>
          <p:nvPr/>
        </p:nvSpPr>
        <p:spPr bwMode="auto">
          <a:xfrm>
            <a:off x="0" y="136207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15" name="Rectangle 591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616" name="Rectangle 592"/>
          <p:cNvSpPr>
            <a:spLocks noChangeArrowheads="1"/>
          </p:cNvSpPr>
          <p:nvPr/>
        </p:nvSpPr>
        <p:spPr bwMode="auto">
          <a:xfrm>
            <a:off x="0" y="1343025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18" name="Rectangle 594"/>
          <p:cNvSpPr>
            <a:spLocks noChangeArrowheads="1"/>
          </p:cNvSpPr>
          <p:nvPr/>
        </p:nvSpPr>
        <p:spPr bwMode="auto">
          <a:xfrm>
            <a:off x="0" y="0"/>
            <a:ext cx="310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619" name="Rectangle 595"/>
          <p:cNvSpPr>
            <a:spLocks noChangeArrowheads="1"/>
          </p:cNvSpPr>
          <p:nvPr/>
        </p:nvSpPr>
        <p:spPr bwMode="auto">
          <a:xfrm>
            <a:off x="0" y="137160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9" name="Rectangle 625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651" name="Rectangle 627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653" name="Rectangle 629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655" name="Rectangle 631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51" name="CaixaDeTexto 150"/>
          <p:cNvSpPr txBox="1"/>
          <p:nvPr/>
        </p:nvSpPr>
        <p:spPr>
          <a:xfrm>
            <a:off x="1474343" y="6815871"/>
            <a:ext cx="9605960" cy="1754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ciência moderna na passagem do século XVII ao XVIIII é estabelecida pelos trabalhos publicados em diferentes áreas do conhecimento científico, como pelos estudos de Galileu Galilei (1564-1642), Isaac Newton (1642-1727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René Descartes (1596-1650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Sóror Juana Inés de La Cruz (1651-1695), Alexandre Savérien (1720-1805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), Jean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Étienne Montucla (1725-1799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John Howard (1726-1790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quais citamos para demarcar algumas autoridades admiráveis deste período. 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       Alexandre 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Savérien, francês, foi um engenheiro da marinha e escritor dedicado à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istória das ciências,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filho de Julien Saverien e Thérèse Mercurin. Ele  foi educado pelos jesuítas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Arles. Já em Marseille, Savérien foi admitido como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guarda de bandeira da Marinha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Guerra, além de ter trabalhado como professor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em Paris.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Para tratar sobre concepção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ciences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xactes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foco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deste pôster, utilizei a versão em espanhol, que foi traduzida por Dom Manuel Rubin de Celis, em 1775, 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Historia de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Progresos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Entedimiento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Humano en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Ciencias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Exactas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y en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Artes que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tendo como fonte primária, a edição original da obra de Savérien (1766), que foi escrita en língua francesa,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Histoire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Progrès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L’Esprit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Humain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Sciences Exactes et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en dependente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CaixaDeTexto 166"/>
          <p:cNvSpPr txBox="1"/>
          <p:nvPr/>
        </p:nvSpPr>
        <p:spPr>
          <a:xfrm>
            <a:off x="19610405" y="6507288"/>
            <a:ext cx="10872285" cy="2422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Savérien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escreveu livros sobre 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histórias das ciências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exatas, naturais, intelectuais, ciências da natureza e artes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dependentes,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que foram publicados de 1766 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1778, bem como sobre história da filosofia moderna, física, matemática, navegação e construção de navios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1744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1772. Ele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dedicou-se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às ciências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exatas,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 1766 e 1776, anos em que foram publicados as edições de 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História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do Progresso do Espírito Humano das Ciências Exatas e das Artes Dependentes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       Ele nomeia de </a:t>
            </a: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ciências exatas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 todas as ciências que são demonstráveis, como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aritmética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álgebra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geometria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astronomia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gnomônica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cronologia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navegação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óptica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mecânica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hidráulica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destacando outras ciências que se fundamentam nestas, como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acústica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música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geografia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arquitetura civil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arquitetura militar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arquitetura naval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as chamadas </a:t>
            </a:r>
            <a:r>
              <a:rPr lang="pt-BR" sz="2800" u="sng" dirty="0">
                <a:latin typeface="Arial" panose="020B0604020202020204" pitchFamily="34" charset="0"/>
                <a:cs typeface="Arial" panose="020B0604020202020204" pitchFamily="34" charset="0"/>
              </a:rPr>
              <a:t>artes dependentes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Alguns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dos trabalhos publicados por ele são citados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por Laisant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Lemoine (1906), sendo o nome de Savérien referendado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oito vezes por estes autores. Com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relação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características dos seus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trabalhos, Dauben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Scriba (2002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comentam que ele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inaugurou um estilo, combinando narrativa histórica com biografia, que durou até o final do século XIX,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popularizando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teorias antigas e modernas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sem distinção.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Savérien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tem um importante papel na classificação e divulgação das ciências à sociedade francesa,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espanhola, alemã, italiana e outras sociedades, pois seus trabalhos foram traduzidos para outros idiomas como forma de difundir os seus livros e os conhecimentos sistematizados em seus estudos.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Ele adotou uma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classificação de ciências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 chama atenção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século XVIII para pesquisa em história da matemática, já que Savérien em (1766), (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1775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e (1776)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refere-se a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aritmética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álgebra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geometria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outras ciências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como parte das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ciências 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exatas,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período em que outros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autores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produziram cartas, dicionários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enciclopédias, relatórios e demais gêneros de livros.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Enquanto, Montucla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(1799), posteriormente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menciona duas classes de matemáticas ao abordar sobre a história das ciências, isto é, 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matemáticas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puras e abstratas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matemáticas mistas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físico-matemáticas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5" name="Objeto 174"/>
          <p:cNvGraphicFramePr>
            <a:graphicFrameLocks noChangeAspect="1"/>
          </p:cNvGraphicFramePr>
          <p:nvPr/>
        </p:nvGraphicFramePr>
        <p:xfrm>
          <a:off x="15487650" y="20008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" name="Equação" r:id="rId8" imgW="114151" imgH="215619" progId="Equation.3">
                  <p:embed/>
                </p:oleObj>
              </mc:Choice>
              <mc:Fallback>
                <p:oleObj name="Equação" r:id="rId8" imgW="114151" imgH="215619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7650" y="200088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" name="CaixaDeTexto 177"/>
          <p:cNvSpPr txBox="1"/>
          <p:nvPr/>
        </p:nvSpPr>
        <p:spPr>
          <a:xfrm>
            <a:off x="18790860" y="10686984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/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0"/>
            <a:ext cx="31089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27"/>
          <p:cNvSpPr>
            <a:spLocks noChangeArrowheads="1"/>
          </p:cNvSpPr>
          <p:nvPr/>
        </p:nvSpPr>
        <p:spPr bwMode="auto">
          <a:xfrm>
            <a:off x="0" y="-48399"/>
            <a:ext cx="75405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7" name="Retângulo 236"/>
          <p:cNvSpPr/>
          <p:nvPr/>
        </p:nvSpPr>
        <p:spPr>
          <a:xfrm>
            <a:off x="1452522" y="28995558"/>
            <a:ext cx="9627781" cy="1000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lvl="0"/>
            <a:endParaRPr lang="pt-BR" sz="2800" b="1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coleta de dados realizou-se a partir de pesquisa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virtual,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buscando-se localizar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fontes primárias e secundárias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 história da matemática na ciência moderna, particularmente, no século XVIII: Savérien (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1766 e  1775)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 Montucla (1799). 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trabalho foi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elaborado para apresentar na 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Nacional de Ciência e 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 23 a 27 de outubro de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2017, na </a:t>
            </a:r>
            <a:r>
              <a:rPr lang="pt-B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Sessão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de Pôster: História da Matemática na Ciência Moderna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organizada por Solange Regina Cromianski e Rômulo Lima da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Gama, local:  Universidade Federal do Amapá, Campus Marco Zero do Equador.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Os termos descritores que orientaram o levantamentos de fontes primárias foram:  </a:t>
            </a:r>
            <a:r>
              <a:rPr lang="pt-BR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História da Matemática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Ciência Exata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Século XVIII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800" dirty="0" smtClean="0"/>
          </a:p>
        </p:txBody>
      </p:sp>
      <p:sp>
        <p:nvSpPr>
          <p:cNvPr id="239" name="Retângulo 238"/>
          <p:cNvSpPr/>
          <p:nvPr/>
        </p:nvSpPr>
        <p:spPr>
          <a:xfrm>
            <a:off x="19505239" y="30413944"/>
            <a:ext cx="11233249" cy="967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</a:t>
            </a:r>
          </a:p>
          <a:p>
            <a:pPr algn="just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DAUBEN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J. W.; SCRIBA, C. J.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Writing the History of Mathematics: Its Historical Development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Basel; Boston; Berlin: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Birkhãuser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2002. (Science Networks,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V.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27).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LAISANT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, C. A.; LEMOINE, E. M. H. 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L‘Intermédaire des Mathématiciens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Paris:  Gauthier-Villars et Fils, 1906. Tome XIII. </a:t>
            </a:r>
          </a:p>
          <a:p>
            <a:pPr algn="just"/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MONTUCLA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J. E.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Histoire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des Mathématiques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Paris: Henri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Agasse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1799. Tome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Premier. </a:t>
            </a: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PARLEY, P.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Popular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Biography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Embracing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eminent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characters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age,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nation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profession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New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York: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Leavitt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&amp; Allen, 1832.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SAVÉRIEN, A.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Discours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sur la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Navigation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et la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Physique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xpérimentale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1744.</a:t>
            </a:r>
          </a:p>
          <a:p>
            <a:pPr algn="just"/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SAVÉRIEN, A.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Recherches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historiques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l’origine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et le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progrès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de la construction des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navires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anciens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1747</a:t>
            </a:r>
          </a:p>
          <a:p>
            <a:pPr algn="just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SAVÉRIEN, A.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Dictionnaire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universel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athématique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Physique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Paris: Jacques Rollin, 1753.               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 -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II.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SAVÉRIEN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Histoire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des philosophes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modernes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Paris, 1760-1773.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 - VIII.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SAVÉRIEN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Histoire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progrès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l’esprit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humain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Sciences E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xactes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dépendent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Paris: </a:t>
            </a:r>
            <a:r>
              <a:rPr lang="pt-B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Lascombe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1766. 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SAVÉRIEN, A.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Historia de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Progresos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Entedimiento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Humano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Ciencias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Exactas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y em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Artes que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dependen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Traducida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castellano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por Don Manuel Rubin de Celis. Madrid: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Imprenta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de D.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Antonio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Sancha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/ A Costa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Real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Compañía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Impresores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Libreros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Reyno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1775.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SAVÉRIEN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Histoire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progrès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l’esprit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humain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les Sciences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xactes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le Arts qui en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dépendent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Paris: Lacombe, 1776.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Seconde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Édition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Corrigée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Retângulo 187"/>
          <p:cNvSpPr/>
          <p:nvPr/>
        </p:nvSpPr>
        <p:spPr>
          <a:xfrm>
            <a:off x="1527453" y="24046457"/>
            <a:ext cx="973400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Divulgar a concepção de ciências exatas presente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 obra de Alexandre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Savérien (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1766), escrita originalmente em francês, a partir da sua tradução para o espanhol (1775). </a:t>
            </a:r>
            <a:endParaRPr lang="pt-BR" sz="1800" dirty="0" smtClean="0"/>
          </a:p>
        </p:txBody>
      </p:sp>
      <p:pic>
        <p:nvPicPr>
          <p:cNvPr id="190" name="Imagem 18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9936" y="506071"/>
            <a:ext cx="4583157" cy="3389653"/>
          </a:xfrm>
          <a:prstGeom prst="rect">
            <a:avLst/>
          </a:prstGeom>
        </p:spPr>
      </p:pic>
      <p:pic>
        <p:nvPicPr>
          <p:cNvPr id="192" name="Imagem 19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836" y="93977"/>
            <a:ext cx="16395841" cy="3422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Imagem 205" descr="http://gallica.bnf.fr/ark:/12148/bpt6k1076512/f3.highres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547" y="28860551"/>
            <a:ext cx="6879597" cy="1027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Imagem 207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181" y="18966524"/>
            <a:ext cx="5424907" cy="8398165"/>
          </a:xfrm>
          <a:prstGeom prst="rect">
            <a:avLst/>
          </a:prstGeom>
        </p:spPr>
      </p:pic>
      <p:pic>
        <p:nvPicPr>
          <p:cNvPr id="209" name="Imagem 208" descr="https://ia902305.us.archive.org/BookReader/BookReaderImages.php?zip=/15/items/bub_gb_5tsTNdfSPZwC/bub_gb_5tsTNdfSPZwC_jp2.zip&amp;file=bub_gb_5tsTNdfSPZwC_jp2/bub_gb_5tsTNdfSPZwC_0013.jp2&amp;scale=4&amp;rotate=0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7620" y="7587408"/>
            <a:ext cx="6751556" cy="9937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3742</TotalTime>
  <Words>745</Words>
  <Application>Microsoft Office PowerPoint</Application>
  <PresentationFormat>Personalizar</PresentationFormat>
  <Paragraphs>62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Equation</vt:lpstr>
      <vt:lpstr>Equação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Menezes</dc:creator>
  <cp:lastModifiedBy>Zoar</cp:lastModifiedBy>
  <cp:revision>553</cp:revision>
  <dcterms:created xsi:type="dcterms:W3CDTF">2002-05-22T18:28:50Z</dcterms:created>
  <dcterms:modified xsi:type="dcterms:W3CDTF">2017-11-26T14:02:24Z</dcterms:modified>
</cp:coreProperties>
</file>